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4"/>
  </p:notesMasterIdLst>
  <p:sldIdLst>
    <p:sldId id="277" r:id="rId4"/>
    <p:sldId id="279" r:id="rId5"/>
    <p:sldId id="281" r:id="rId6"/>
    <p:sldId id="278" r:id="rId7"/>
    <p:sldId id="282" r:id="rId8"/>
    <p:sldId id="286" r:id="rId9"/>
    <p:sldId id="280" r:id="rId10"/>
    <p:sldId id="287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99" r:id="rId20"/>
    <p:sldId id="300" r:id="rId21"/>
    <p:sldId id="297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10" r:id="rId31"/>
    <p:sldId id="311" r:id="rId32"/>
    <p:sldId id="31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47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0" indent="0"/>
          <a:r>
            <a:rPr lang="uk-UA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Підготуйте паспорт (або свідоцтво про народження)</a:t>
          </a:r>
          <a:endParaRPr lang="en-US" sz="24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uk-UA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Уточніть Ваш поштовий індекс та адресу </a:t>
          </a:r>
          <a:r>
            <a:rPr lang="ru-RU" sz="2400" b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проживання</a:t>
          </a:r>
          <a:endParaRPr lang="en-US" sz="24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4E373-0656-4EDC-821E-BE09C952B1F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zh-CN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Якщо Ви навчаєтеся, уточніть назву свого навчального закладу</a:t>
          </a:r>
          <a:endParaRPr lang="en-US" sz="24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923FF-7348-4EFC-8BBF-53EE89044541}">
      <dgm:prSet custT="1"/>
      <dgm:spPr/>
      <dgm:t>
        <a:bodyPr/>
        <a:lstStyle/>
        <a:p>
          <a:r>
            <a:rPr lang="uk-UA" sz="28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uk-UA" sz="28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4FE36-1FD7-4A5C-AFF1-AC79980E2EE6}" type="parTrans" cxnId="{085B0E4F-A36B-4783-B9E6-121CD31E40EC}">
      <dgm:prSet/>
      <dgm:spPr/>
      <dgm:t>
        <a:bodyPr/>
        <a:lstStyle/>
        <a:p>
          <a:endParaRPr lang="uk-UA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1A5802-1D47-496E-8577-17072D1D1048}" type="sibTrans" cxnId="{085B0E4F-A36B-4783-B9E6-121CD31E40EC}">
      <dgm:prSet/>
      <dgm:spPr/>
      <dgm:t>
        <a:bodyPr/>
        <a:lstStyle/>
        <a:p>
          <a:endParaRPr lang="uk-UA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A9E1F-A673-4D0C-A384-2A88D1E61D6E}">
      <dgm:prSet custT="1"/>
      <dgm:spPr/>
      <dgm:t>
        <a:bodyPr/>
        <a:lstStyle/>
        <a:p>
          <a:r>
            <a:rPr lang="uk-UA" altLang="zh-CN" sz="24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Оберіть мову складання ПЗНО </a:t>
          </a:r>
          <a:endParaRPr lang="uk-UA" sz="24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2BE7C-C53B-4DDF-88D1-23002CB447EC}" type="parTrans" cxnId="{4BA2014D-F6CB-42BF-8833-84D601304DED}">
      <dgm:prSet/>
      <dgm:spPr/>
      <dgm:t>
        <a:bodyPr/>
        <a:lstStyle/>
        <a:p>
          <a:endParaRPr lang="uk-UA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E4A87-7FC4-41C3-A9CD-37B6782249CC}" type="sibTrans" cxnId="{4BA2014D-F6CB-42BF-8833-84D601304DED}">
      <dgm:prSet/>
      <dgm:spPr/>
      <dgm:t>
        <a:bodyPr/>
        <a:lstStyle/>
        <a:p>
          <a:endParaRPr lang="uk-UA" sz="24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uk-UA"/>
        </a:p>
      </dgm:t>
    </dgm:pt>
    <dgm:pt modelId="{7E429971-BC57-430F-BB25-C0574E5E39E3}" type="pres">
      <dgm:prSet presAssocID="{74EE5CD8-078F-4590-BF9C-A341A294A016}" presName="parentText" presStyleLbl="node1" presStyleIdx="0" presStyleCnt="4" custScaleX="44825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uk-UA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uk-UA"/>
        </a:p>
      </dgm:t>
    </dgm:pt>
    <dgm:pt modelId="{C04276DC-EE64-470A-B8BC-09067B8045FA}" type="pres">
      <dgm:prSet presAssocID="{AA046201-5C4D-445E-BF0B-5C6D2B0A1945}" presName="parentText" presStyleLbl="node1" presStyleIdx="1" presStyleCnt="4" custScaleX="10325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4" custScaleX="5967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uk-UA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uk-UA"/>
        </a:p>
      </dgm:t>
    </dgm:pt>
    <dgm:pt modelId="{F5034101-5B7D-4FE7-B47A-5A48CF39606B}" type="pres">
      <dgm:prSet presAssocID="{D1776C8F-2B10-4075-8DF7-7F65AB725ED5}" presName="parentText" presStyleLbl="node1" presStyleIdx="2" presStyleCnt="4" custScaleX="4508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74ACAA0-3732-4E7A-AEE7-27BE05A81026}" type="pres">
      <dgm:prSet presAssocID="{88B75C29-8054-417D-BCE3-878A55118F6D}" presName="sp" presStyleCnt="0"/>
      <dgm:spPr/>
      <dgm:t>
        <a:bodyPr/>
        <a:lstStyle/>
        <a:p>
          <a:endParaRPr lang="uk-UA"/>
        </a:p>
      </dgm:t>
    </dgm:pt>
    <dgm:pt modelId="{5AB130AC-C774-422C-808D-DB33A3E5CE3E}" type="pres">
      <dgm:prSet presAssocID="{0EB923FF-7348-4EFC-8BBF-53EE89044541}" presName="linNode" presStyleCnt="0"/>
      <dgm:spPr/>
      <dgm:t>
        <a:bodyPr/>
        <a:lstStyle/>
        <a:p>
          <a:endParaRPr lang="uk-UA"/>
        </a:p>
      </dgm:t>
    </dgm:pt>
    <dgm:pt modelId="{7FD4959A-4B19-453B-B663-A847F195CC6C}" type="pres">
      <dgm:prSet presAssocID="{0EB923FF-7348-4EFC-8BBF-53EE89044541}" presName="parentText" presStyleLbl="node1" presStyleIdx="3" presStyleCnt="4" custScaleX="4757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CDAC6B-608B-4DED-AA78-65FC0D014306}" type="pres">
      <dgm:prSet presAssocID="{0EB923FF-7348-4EFC-8BBF-53EE89044541}" presName="descendantText" presStyleLbl="alignAccFollowNode1" presStyleIdx="3" presStyleCnt="4" custScaleX="276797" custScaleY="1056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D466469-0387-4FAD-9EF7-3E99967F2E3C}" type="presOf" srcId="{6BE4E373-0656-4EDC-821E-BE09C952B1F6}" destId="{C7C3E6FD-D83F-4BDA-907E-B5EE041DA931}" srcOrd="0" destOrd="0" presId="urn:microsoft.com/office/officeart/2005/8/layout/vList5"/>
    <dgm:cxn modelId="{085B0E4F-A36B-4783-B9E6-121CD31E40EC}" srcId="{F6FEADD9-F67D-41F5-BA4C-3C84956E7F46}" destId="{0EB923FF-7348-4EFC-8BBF-53EE89044541}" srcOrd="3" destOrd="0" parTransId="{0534FE36-1FD7-4A5C-AFF1-AC79980E2EE6}" sibTransId="{A11A5802-1D47-496E-8577-17072D1D1048}"/>
    <dgm:cxn modelId="{875B6B75-1A59-424D-8BD0-9931DBB272BC}" type="presOf" srcId="{F6FEADD9-F67D-41F5-BA4C-3C84956E7F46}" destId="{AAE7A1E6-6847-453D-B55B-8A82BF138C1D}" srcOrd="0" destOrd="0" presId="urn:microsoft.com/office/officeart/2005/8/layout/vList5"/>
    <dgm:cxn modelId="{F01269F8-5179-4EBA-A82F-263DE3406636}" type="presOf" srcId="{0EB923FF-7348-4EFC-8BBF-53EE89044541}" destId="{7FD4959A-4B19-453B-B663-A847F195CC6C}" srcOrd="0" destOrd="0" presId="urn:microsoft.com/office/officeart/2005/8/layout/vList5"/>
    <dgm:cxn modelId="{4BA2014D-F6CB-42BF-8833-84D601304DED}" srcId="{0EB923FF-7348-4EFC-8BBF-53EE89044541}" destId="{3F2A9E1F-A673-4D0C-A384-2A88D1E61D6E}" srcOrd="0" destOrd="0" parTransId="{C0E2BE7C-C53B-4DDF-88D1-23002CB447EC}" sibTransId="{428E4A87-7FC4-41C3-A9CD-37B6782249CC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867366DA-BF72-472E-ADD8-C053AB614DC4}" type="presOf" srcId="{D1776C8F-2B10-4075-8DF7-7F65AB725ED5}" destId="{F5034101-5B7D-4FE7-B47A-5A48CF39606B}" srcOrd="0" destOrd="0" presId="urn:microsoft.com/office/officeart/2005/8/layout/vList5"/>
    <dgm:cxn modelId="{043F7498-90FB-4959-A70A-347E18E56FDE}" type="presOf" srcId="{1E4D3931-0DBD-4211-A24A-6AF364284B1E}" destId="{D54B1729-BC98-42C1-9C6C-D65DCBA4358F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26E010BE-27BD-41C1-9E7E-B872992421B9}" type="presOf" srcId="{3F2A9E1F-A673-4D0C-A384-2A88D1E61D6E}" destId="{4FCDAC6B-608B-4DED-AA78-65FC0D014306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32BFA484-FDBB-4087-9DB3-2A3A003B907F}" type="presOf" srcId="{74EE5CD8-078F-4590-BF9C-A341A294A016}" destId="{7E429971-BC57-430F-BB25-C0574E5E39E3}" srcOrd="0" destOrd="0" presId="urn:microsoft.com/office/officeart/2005/8/layout/vList5"/>
    <dgm:cxn modelId="{DFE387A5-C31B-4BC8-8C6E-769690961708}" type="presOf" srcId="{AA046201-5C4D-445E-BF0B-5C6D2B0A1945}" destId="{C04276DC-EE64-470A-B8BC-09067B8045FA}" srcOrd="0" destOrd="0" presId="urn:microsoft.com/office/officeart/2005/8/layout/vList5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5161023E-890A-4C4B-B04E-20BB6E30BC0B}" type="presOf" srcId="{C59269D0-92A5-481C-BA64-727AFB0DD545}" destId="{B37A5355-225B-4C6F-AED7-6C620F99EECC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B651FBCA-1E3A-4BB8-96D1-F19B58B45BFB}" type="presParOf" srcId="{AAE7A1E6-6847-453D-B55B-8A82BF138C1D}" destId="{C4407577-18A2-46E0-8805-2838042EB67A}" srcOrd="0" destOrd="0" presId="urn:microsoft.com/office/officeart/2005/8/layout/vList5"/>
    <dgm:cxn modelId="{C46EB40D-7326-4D0F-843C-F911324A0D27}" type="presParOf" srcId="{C4407577-18A2-46E0-8805-2838042EB67A}" destId="{7E429971-BC57-430F-BB25-C0574E5E39E3}" srcOrd="0" destOrd="0" presId="urn:microsoft.com/office/officeart/2005/8/layout/vList5"/>
    <dgm:cxn modelId="{CBC24EAD-06F8-4DCE-8B05-51558886A114}" type="presParOf" srcId="{C4407577-18A2-46E0-8805-2838042EB67A}" destId="{D54B1729-BC98-42C1-9C6C-D65DCBA4358F}" srcOrd="1" destOrd="0" presId="urn:microsoft.com/office/officeart/2005/8/layout/vList5"/>
    <dgm:cxn modelId="{0B3D3BD8-A9E3-4744-8A84-881C51C5A7E0}" type="presParOf" srcId="{AAE7A1E6-6847-453D-B55B-8A82BF138C1D}" destId="{AB8574CC-D4F2-4555-AEE3-F4EE58B11D03}" srcOrd="1" destOrd="0" presId="urn:microsoft.com/office/officeart/2005/8/layout/vList5"/>
    <dgm:cxn modelId="{58DA703B-7367-478D-BE7A-94D8B2EA423C}" type="presParOf" srcId="{AAE7A1E6-6847-453D-B55B-8A82BF138C1D}" destId="{85B8F607-FDD8-476A-ADBE-E1250824F294}" srcOrd="2" destOrd="0" presId="urn:microsoft.com/office/officeart/2005/8/layout/vList5"/>
    <dgm:cxn modelId="{10F8A3CA-313D-4327-AA44-CB7ED69D557C}" type="presParOf" srcId="{85B8F607-FDD8-476A-ADBE-E1250824F294}" destId="{C04276DC-EE64-470A-B8BC-09067B8045FA}" srcOrd="0" destOrd="0" presId="urn:microsoft.com/office/officeart/2005/8/layout/vList5"/>
    <dgm:cxn modelId="{4CB3EA2C-E999-4712-B621-0F369B649DC6}" type="presParOf" srcId="{85B8F607-FDD8-476A-ADBE-E1250824F294}" destId="{B37A5355-225B-4C6F-AED7-6C620F99EECC}" srcOrd="1" destOrd="0" presId="urn:microsoft.com/office/officeart/2005/8/layout/vList5"/>
    <dgm:cxn modelId="{BC8E8CD8-2C89-46C1-AB1C-401F8DCA1FFF}" type="presParOf" srcId="{AAE7A1E6-6847-453D-B55B-8A82BF138C1D}" destId="{5ACAA866-A8A8-4183-97B5-CEEAB1525C60}" srcOrd="3" destOrd="0" presId="urn:microsoft.com/office/officeart/2005/8/layout/vList5"/>
    <dgm:cxn modelId="{7C57A58E-CDE2-4301-9F60-C4945F6AA775}" type="presParOf" srcId="{AAE7A1E6-6847-453D-B55B-8A82BF138C1D}" destId="{477213BE-9E91-4950-8451-7F60796F47F4}" srcOrd="4" destOrd="0" presId="urn:microsoft.com/office/officeart/2005/8/layout/vList5"/>
    <dgm:cxn modelId="{6A69486C-A151-4742-8DEF-B7731FB741C4}" type="presParOf" srcId="{477213BE-9E91-4950-8451-7F60796F47F4}" destId="{F5034101-5B7D-4FE7-B47A-5A48CF39606B}" srcOrd="0" destOrd="0" presId="urn:microsoft.com/office/officeart/2005/8/layout/vList5"/>
    <dgm:cxn modelId="{22F5B68D-5310-4C9F-8F3A-ECD9D086F2C5}" type="presParOf" srcId="{477213BE-9E91-4950-8451-7F60796F47F4}" destId="{C7C3E6FD-D83F-4BDA-907E-B5EE041DA931}" srcOrd="1" destOrd="0" presId="urn:microsoft.com/office/officeart/2005/8/layout/vList5"/>
    <dgm:cxn modelId="{E78F8B42-EB7D-4F92-AFAA-862DB2B1B70D}" type="presParOf" srcId="{AAE7A1E6-6847-453D-B55B-8A82BF138C1D}" destId="{174ACAA0-3732-4E7A-AEE7-27BE05A81026}" srcOrd="5" destOrd="0" presId="urn:microsoft.com/office/officeart/2005/8/layout/vList5"/>
    <dgm:cxn modelId="{E1AD70AB-D8F2-44DC-8BC3-89FED903B230}" type="presParOf" srcId="{AAE7A1E6-6847-453D-B55B-8A82BF138C1D}" destId="{5AB130AC-C774-422C-808D-DB33A3E5CE3E}" srcOrd="6" destOrd="0" presId="urn:microsoft.com/office/officeart/2005/8/layout/vList5"/>
    <dgm:cxn modelId="{CC3548BB-3D24-4EE2-9767-73DED34ED38F}" type="presParOf" srcId="{5AB130AC-C774-422C-808D-DB33A3E5CE3E}" destId="{7FD4959A-4B19-453B-B663-A847F195CC6C}" srcOrd="0" destOrd="0" presId="urn:microsoft.com/office/officeart/2005/8/layout/vList5"/>
    <dgm:cxn modelId="{1606B951-731C-4A53-96BF-7BDB0DDE247C}" type="presParOf" srcId="{5AB130AC-C774-422C-808D-DB33A3E5CE3E}" destId="{4FCDAC6B-608B-4DED-AA78-65FC0D0143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2CA2D-9C23-4AA5-9BA6-EF7AE93CA977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7743AA-9B62-48AA-B624-A467F69AE74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Одеського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регіонального центру </a:t>
          </a:r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 якості освіти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test-center.od.ua</a:t>
          </a:r>
          <a:endParaRPr lang="en-US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CFB37-C8DB-4798-8CF9-2D5CC5844011}" type="parTrans" cxnId="{98D4FC5D-09CA-42DC-A85D-05647FC15CD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29411-5CC0-4B41-90E1-68139E60E840}" type="sibTrans" cxnId="{98D4FC5D-09CA-42DC-A85D-05647FC15CD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CEAD9-88FE-4F17-80DE-AD58AA13FB48}" type="pres">
      <dgm:prSet presAssocID="{3392CA2D-9C23-4AA5-9BA6-EF7AE93CA97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BD101-E0B5-476C-A360-32AA4964D2BC}" type="pres">
      <dgm:prSet presAssocID="{3392CA2D-9C23-4AA5-9BA6-EF7AE93CA977}" presName="cycle" presStyleCnt="0"/>
      <dgm:spPr/>
      <dgm:t>
        <a:bodyPr/>
        <a:lstStyle/>
        <a:p>
          <a:endParaRPr lang="ru-RU"/>
        </a:p>
      </dgm:t>
    </dgm:pt>
    <dgm:pt modelId="{2B1FA9FB-9D14-4E28-992F-96270AD0CB74}" type="pres">
      <dgm:prSet presAssocID="{3392CA2D-9C23-4AA5-9BA6-EF7AE93CA977}" presName="centerShape" presStyleCnt="0"/>
      <dgm:spPr/>
      <dgm:t>
        <a:bodyPr/>
        <a:lstStyle/>
        <a:p>
          <a:endParaRPr lang="ru-RU"/>
        </a:p>
      </dgm:t>
    </dgm:pt>
    <dgm:pt modelId="{40644952-A28B-4746-A9A8-0D9E5C429189}" type="pres">
      <dgm:prSet presAssocID="{3392CA2D-9C23-4AA5-9BA6-EF7AE93CA977}" presName="connSite" presStyleLbl="node1" presStyleIdx="0" presStyleCnt="2"/>
      <dgm:spPr/>
      <dgm:t>
        <a:bodyPr/>
        <a:lstStyle/>
        <a:p>
          <a:endParaRPr lang="ru-RU"/>
        </a:p>
      </dgm:t>
    </dgm:pt>
    <dgm:pt modelId="{51F4EAD3-1682-4678-A02B-7707F22B1C85}" type="pres">
      <dgm:prSet presAssocID="{3392CA2D-9C23-4AA5-9BA6-EF7AE93CA977}" presName="visible" presStyleLbl="node1" presStyleIdx="0" presStyleCnt="2" custScaleY="63912" custLinFactNeighborX="39554" custLinFactNeighborY="470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uk-UA"/>
        </a:p>
      </dgm:t>
    </dgm:pt>
    <dgm:pt modelId="{63E94016-D3A5-4FCE-8301-70944FF87E8F}" type="pres">
      <dgm:prSet presAssocID="{84CCFB37-C8DB-4798-8CF9-2D5CC5844011}" presName="Name25" presStyleLbl="parChTrans1D1" presStyleIdx="0" presStyleCnt="1"/>
      <dgm:spPr/>
      <dgm:t>
        <a:bodyPr/>
        <a:lstStyle/>
        <a:p>
          <a:endParaRPr lang="en-US"/>
        </a:p>
      </dgm:t>
    </dgm:pt>
    <dgm:pt modelId="{C8452CED-EBC5-4585-8101-7D13C68CE06D}" type="pres">
      <dgm:prSet presAssocID="{F87743AA-9B62-48AA-B624-A467F69AE744}" presName="node" presStyleCnt="0"/>
      <dgm:spPr/>
      <dgm:t>
        <a:bodyPr/>
        <a:lstStyle/>
        <a:p>
          <a:endParaRPr lang="ru-RU"/>
        </a:p>
      </dgm:t>
    </dgm:pt>
    <dgm:pt modelId="{2351FE39-4179-4DB3-94A8-84EFD1524303}" type="pres">
      <dgm:prSet presAssocID="{F87743AA-9B62-48AA-B624-A467F69AE744}" presName="parentNode" presStyleLbl="node1" presStyleIdx="1" presStyleCnt="2" custScaleX="338891" custScaleY="100401" custLinFactX="61118" custLinFactNeighborX="100000" custLinFactNeighborY="-421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FF25-E3C6-4F63-A072-FBDC9C3F6BED}" type="pres">
      <dgm:prSet presAssocID="{F87743AA-9B62-48AA-B624-A467F69AE74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0E01DB-C0FD-4ACB-9478-BDF25D074C56}" type="presOf" srcId="{84CCFB37-C8DB-4798-8CF9-2D5CC5844011}" destId="{63E94016-D3A5-4FCE-8301-70944FF87E8F}" srcOrd="0" destOrd="0" presId="urn:microsoft.com/office/officeart/2005/8/layout/radial2"/>
    <dgm:cxn modelId="{9362A30D-4DE9-4E00-8A14-EF3E9B199B6E}" type="presOf" srcId="{F87743AA-9B62-48AA-B624-A467F69AE744}" destId="{2351FE39-4179-4DB3-94A8-84EFD1524303}" srcOrd="0" destOrd="0" presId="urn:microsoft.com/office/officeart/2005/8/layout/radial2"/>
    <dgm:cxn modelId="{4FA65E13-A292-47CF-AFDD-F509647144A6}" type="presOf" srcId="{3392CA2D-9C23-4AA5-9BA6-EF7AE93CA977}" destId="{FACCEAD9-88FE-4F17-80DE-AD58AA13FB48}" srcOrd="0" destOrd="0" presId="urn:microsoft.com/office/officeart/2005/8/layout/radial2"/>
    <dgm:cxn modelId="{98D4FC5D-09CA-42DC-A85D-05647FC15CDA}" srcId="{3392CA2D-9C23-4AA5-9BA6-EF7AE93CA977}" destId="{F87743AA-9B62-48AA-B624-A467F69AE744}" srcOrd="0" destOrd="0" parTransId="{84CCFB37-C8DB-4798-8CF9-2D5CC5844011}" sibTransId="{CB529411-5CC0-4B41-90E1-68139E60E840}"/>
    <dgm:cxn modelId="{B7C855CB-B53C-434E-88E8-DCA91EA7C738}" type="presParOf" srcId="{FACCEAD9-88FE-4F17-80DE-AD58AA13FB48}" destId="{E11BD101-E0B5-476C-A360-32AA4964D2BC}" srcOrd="0" destOrd="0" presId="urn:microsoft.com/office/officeart/2005/8/layout/radial2"/>
    <dgm:cxn modelId="{14EC44E4-FDF7-4AAB-B3C8-CDF42728DA41}" type="presParOf" srcId="{E11BD101-E0B5-476C-A360-32AA4964D2BC}" destId="{2B1FA9FB-9D14-4E28-992F-96270AD0CB74}" srcOrd="0" destOrd="0" presId="urn:microsoft.com/office/officeart/2005/8/layout/radial2"/>
    <dgm:cxn modelId="{A5E4380C-1688-4C56-99D2-71B9BD205F4B}" type="presParOf" srcId="{2B1FA9FB-9D14-4E28-992F-96270AD0CB74}" destId="{40644952-A28B-4746-A9A8-0D9E5C429189}" srcOrd="0" destOrd="0" presId="urn:microsoft.com/office/officeart/2005/8/layout/radial2"/>
    <dgm:cxn modelId="{6E7161B5-564E-4AA0-BD62-F8240A31C110}" type="presParOf" srcId="{2B1FA9FB-9D14-4E28-992F-96270AD0CB74}" destId="{51F4EAD3-1682-4678-A02B-7707F22B1C85}" srcOrd="1" destOrd="0" presId="urn:microsoft.com/office/officeart/2005/8/layout/radial2"/>
    <dgm:cxn modelId="{21B60E44-BCCD-43A1-83F0-7B2331D0A91B}" type="presParOf" srcId="{E11BD101-E0B5-476C-A360-32AA4964D2BC}" destId="{63E94016-D3A5-4FCE-8301-70944FF87E8F}" srcOrd="1" destOrd="0" presId="urn:microsoft.com/office/officeart/2005/8/layout/radial2"/>
    <dgm:cxn modelId="{A36B9153-4F6B-45BD-96AA-95F63B909E7D}" type="presParOf" srcId="{E11BD101-E0B5-476C-A360-32AA4964D2BC}" destId="{C8452CED-EBC5-4585-8101-7D13C68CE06D}" srcOrd="2" destOrd="0" presId="urn:microsoft.com/office/officeart/2005/8/layout/radial2"/>
    <dgm:cxn modelId="{66B3C385-BB93-43A2-A577-B5DCCAB732B6}" type="presParOf" srcId="{C8452CED-EBC5-4585-8101-7D13C68CE06D}" destId="{2351FE39-4179-4DB3-94A8-84EFD1524303}" srcOrd="0" destOrd="0" presId="urn:microsoft.com/office/officeart/2005/8/layout/radial2"/>
    <dgm:cxn modelId="{68016342-0034-4C7C-A42E-F15897961725}" type="presParOf" srcId="{C8452CED-EBC5-4585-8101-7D13C68CE06D}" destId="{0BE2FF25-E3C6-4F63-A072-FBDC9C3F6BE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279239" y="-3391459"/>
          <a:ext cx="915232" cy="793171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Підготуйте паспорт (або свідоцтво про народження)</a:t>
          </a:r>
          <a:endParaRPr lang="en-US" sz="2400" b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70997" y="116783"/>
        <a:ext cx="7931717" cy="915232"/>
      </dsp:txXfrm>
    </dsp:sp>
    <dsp:sp modelId="{7E429971-BC57-430F-BB25-C0574E5E39E3}">
      <dsp:nvSpPr>
        <dsp:cNvPr id="0" name=""/>
        <dsp:cNvSpPr/>
      </dsp:nvSpPr>
      <dsp:spPr>
        <a:xfrm>
          <a:off x="712" y="0"/>
          <a:ext cx="770285" cy="11440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14" y="37602"/>
        <a:ext cx="695081" cy="1068837"/>
      </dsp:txXfrm>
    </dsp:sp>
    <dsp:sp modelId="{B37A5355-225B-4C6F-AED7-6C620F99EECC}">
      <dsp:nvSpPr>
        <dsp:cNvPr id="0" name=""/>
        <dsp:cNvSpPr/>
      </dsp:nvSpPr>
      <dsp:spPr>
        <a:xfrm rot="5400000">
          <a:off x="4284569" y="-2193303"/>
          <a:ext cx="915232" cy="793789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Уточніть Ваш поштовий індекс та адресу </a:t>
          </a:r>
          <a:r>
            <a:rPr lang="ru-RU" sz="2400" b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проживання</a:t>
          </a:r>
          <a:endParaRPr lang="en-US" sz="2400" b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73240" y="1318026"/>
        <a:ext cx="7937891" cy="915232"/>
      </dsp:txXfrm>
    </dsp:sp>
    <dsp:sp modelId="{C04276DC-EE64-470A-B8BC-09067B8045FA}">
      <dsp:nvSpPr>
        <dsp:cNvPr id="0" name=""/>
        <dsp:cNvSpPr/>
      </dsp:nvSpPr>
      <dsp:spPr>
        <a:xfrm>
          <a:off x="712" y="1203621"/>
          <a:ext cx="772528" cy="11440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24" y="1241333"/>
        <a:ext cx="697104" cy="1068617"/>
      </dsp:txXfrm>
    </dsp:sp>
    <dsp:sp modelId="{C7C3E6FD-D83F-4BDA-907E-B5EE041DA931}">
      <dsp:nvSpPr>
        <dsp:cNvPr id="0" name=""/>
        <dsp:cNvSpPr/>
      </dsp:nvSpPr>
      <dsp:spPr>
        <a:xfrm rot="5400000">
          <a:off x="4283759" y="-988972"/>
          <a:ext cx="915232" cy="793171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uk-UA" altLang="zh-CN" sz="24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Якщо Ви навчаєтеся, уточніть назву свого навчального закладу</a:t>
          </a:r>
          <a:endParaRPr lang="en-US" sz="2400" b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75517" y="2519270"/>
        <a:ext cx="7931717" cy="915232"/>
      </dsp:txXfrm>
    </dsp:sp>
    <dsp:sp modelId="{F5034101-5B7D-4FE7-B47A-5A48CF39606B}">
      <dsp:nvSpPr>
        <dsp:cNvPr id="0" name=""/>
        <dsp:cNvSpPr/>
      </dsp:nvSpPr>
      <dsp:spPr>
        <a:xfrm>
          <a:off x="712" y="2404865"/>
          <a:ext cx="774805" cy="11440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35" y="2442688"/>
        <a:ext cx="699159" cy="1068395"/>
      </dsp:txXfrm>
    </dsp:sp>
    <dsp:sp modelId="{4FCDAC6B-608B-4DED-AA78-65FC0D014306}">
      <dsp:nvSpPr>
        <dsp:cNvPr id="0" name=""/>
        <dsp:cNvSpPr/>
      </dsp:nvSpPr>
      <dsp:spPr>
        <a:xfrm rot="5400000">
          <a:off x="4257068" y="206321"/>
          <a:ext cx="966760" cy="794361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altLang="zh-CN" sz="24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Оберіть мову складання ПЗНО </a:t>
          </a:r>
          <a:endParaRPr lang="uk-UA" sz="2400" b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68642" y="3741941"/>
        <a:ext cx="7896420" cy="872374"/>
      </dsp:txXfrm>
    </dsp:sp>
    <dsp:sp modelId="{7FD4959A-4B19-453B-B663-A847F195CC6C}">
      <dsp:nvSpPr>
        <dsp:cNvPr id="0" name=""/>
        <dsp:cNvSpPr/>
      </dsp:nvSpPr>
      <dsp:spPr>
        <a:xfrm>
          <a:off x="712" y="3606108"/>
          <a:ext cx="767929" cy="11440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uk-UA" sz="2800" b="1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99" y="3643595"/>
        <a:ext cx="692955" cy="1069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94016-D3A5-4FCE-8301-70944FF87E8F}">
      <dsp:nvSpPr>
        <dsp:cNvPr id="0" name=""/>
        <dsp:cNvSpPr/>
      </dsp:nvSpPr>
      <dsp:spPr>
        <a:xfrm rot="21220862">
          <a:off x="1048297" y="2155869"/>
          <a:ext cx="2583968" cy="53701"/>
        </a:xfrm>
        <a:custGeom>
          <a:avLst/>
          <a:gdLst/>
          <a:ahLst/>
          <a:cxnLst/>
          <a:rect l="0" t="0" r="0" b="0"/>
          <a:pathLst>
            <a:path>
              <a:moveTo>
                <a:pt x="0" y="26850"/>
              </a:moveTo>
              <a:lnTo>
                <a:pt x="2583968" y="2685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4EAD3-1682-4678-A02B-7707F22B1C85}">
      <dsp:nvSpPr>
        <dsp:cNvPr id="0" name=""/>
        <dsp:cNvSpPr/>
      </dsp:nvSpPr>
      <dsp:spPr>
        <a:xfrm>
          <a:off x="-134950" y="1601281"/>
          <a:ext cx="2620908" cy="16750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1FE39-4179-4DB3-94A8-84EFD1524303}">
      <dsp:nvSpPr>
        <dsp:cNvPr id="0" name=""/>
        <dsp:cNvSpPr/>
      </dsp:nvSpPr>
      <dsp:spPr>
        <a:xfrm>
          <a:off x="3455762" y="974703"/>
          <a:ext cx="5329213" cy="157885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Сайт Одеського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регіонального центру </a:t>
          </a: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оцінювання якості освіти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test-center.od.ua</a:t>
          </a:r>
          <a:endParaRPr lang="en-US" sz="2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6207" y="1205920"/>
        <a:ext cx="3768323" cy="1116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24DAF-B2A5-41F6-B594-77DC847A9325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6C1AA-50A7-4DAA-AB29-D59C19DF7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3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Animated title moves behind</a:t>
            </a:r>
            <a:r>
              <a:rPr lang="en-US" sz="1400" b="1" baseline="0" dirty="0" smtClean="0"/>
              <a:t> picture</a:t>
            </a:r>
            <a:endParaRPr lang="en-US" sz="1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Layout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Rectangle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.17”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rectangle slightly above the middle of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rectangle. 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Left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Outline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6, Darker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10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Orange, Accent 6, Darker 25%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(fourth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row, 10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option from the left).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“heading” text box</a:t>
            </a:r>
            <a:r>
              <a:rPr lang="en-US" sz="1200" baseline="0" dirty="0" smtClean="0"/>
              <a:t> on this slide, do the following: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group, select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="0" baseline="0" dirty="0" smtClean="0"/>
              <a:t>. O</a:t>
            </a:r>
            <a:r>
              <a:rPr lang="en-US" sz="1200" dirty="0" smtClean="0"/>
              <a:t>n the slide, drag to draw a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Enter the heading text, and then select text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Calibri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38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Bold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arrow next to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Orange, Accent 6, Darker 25% </a:t>
            </a:r>
            <a:r>
              <a:rPr lang="en-US" sz="1200" baseline="0" dirty="0" smtClean="0"/>
              <a:t>(fourth row, 10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Left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Drag the text box just above the rectangle, in the right half of the slide. 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second text box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="0" baseline="0" dirty="0" smtClean="0"/>
              <a:t>. O</a:t>
            </a:r>
            <a:r>
              <a:rPr lang="en-US" sz="1200" dirty="0" smtClean="0"/>
              <a:t>n the slide, drag to draw a text box.</a:t>
            </a:r>
            <a:endParaRPr lang="en-US" sz="12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Enter </a:t>
            </a:r>
            <a:r>
              <a:rPr lang="en-US" sz="1200" i="0" dirty="0" smtClean="0"/>
              <a:t>three lines of text with paragraph breaks, </a:t>
            </a:r>
            <a:r>
              <a:rPr lang="en-US" sz="1200" dirty="0" smtClean="0"/>
              <a:t>and then select the text. 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In the </a:t>
            </a:r>
            <a:r>
              <a:rPr lang="en-US" sz="1200" b="1" dirty="0" smtClean="0"/>
              <a:t>Font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Calibri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28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Bold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arrow next to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dialog box launcher. In the </a:t>
            </a:r>
            <a:r>
              <a:rPr lang="en-US" sz="1200" b="1" baseline="0" dirty="0" smtClean="0"/>
              <a:t>Paragraph</a:t>
            </a:r>
            <a:r>
              <a:rPr lang="en-US" sz="1200" b="0" baseline="0" dirty="0" smtClean="0"/>
              <a:t> dialog box,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Indents and Spacing </a:t>
            </a:r>
            <a:r>
              <a:rPr lang="en-US" sz="1200" b="0" baseline="0" dirty="0" smtClean="0"/>
              <a:t>tab, under </a:t>
            </a:r>
            <a:r>
              <a:rPr lang="en-US" sz="1200" b="1" baseline="0" dirty="0" smtClean="0"/>
              <a:t>General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Left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Alignment</a:t>
            </a:r>
            <a:r>
              <a:rPr lang="en-US" sz="1200" b="0" baseline="0" dirty="0" smtClean="0"/>
              <a:t> 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Spacing</a:t>
            </a:r>
            <a:r>
              <a:rPr lang="en-US" sz="1200" b="0" baseline="0" dirty="0" smtClean="0"/>
              <a:t>, select </a:t>
            </a:r>
            <a:r>
              <a:rPr lang="en-US" sz="1200" b="1" baseline="0" dirty="0" smtClean="0"/>
              <a:t>12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After</a:t>
            </a:r>
            <a:r>
              <a:rPr lang="en-US" sz="1200" b="0" baseline="0" dirty="0" smtClean="0"/>
              <a:t> box.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Drag the second text box onto</a:t>
            </a:r>
            <a:r>
              <a:rPr lang="en-US" sz="1200" b="0" baseline="0" dirty="0" smtClean="0"/>
              <a:t> the rectangle, below the “heading” text box. </a:t>
            </a:r>
            <a:endParaRPr lang="en-US" sz="1200" b="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full-color picture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Images </a:t>
            </a:r>
            <a:r>
              <a:rPr lang="en-US" sz="1200" b="0" dirty="0" smtClean="0"/>
              <a:t>group,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5.08”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2.61”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Also in the </a:t>
            </a:r>
            <a:r>
              <a:rPr lang="en-US" sz="1200" b="1" dirty="0" smtClean="0"/>
              <a:t>Format Picture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dialog box, click </a:t>
            </a:r>
            <a:r>
              <a:rPr lang="en-US" sz="1200" b="1" baseline="0" dirty="0" smtClean="0"/>
              <a:t>Glow and Soft Edges </a:t>
            </a:r>
            <a:r>
              <a:rPr lang="en-US" sz="1200" b="0" baseline="0" dirty="0" smtClean="0"/>
              <a:t>in the left pane, and then, in the </a:t>
            </a:r>
            <a:r>
              <a:rPr lang="en-US" sz="1200" b="1" baseline="0" dirty="0" smtClean="0"/>
              <a:t>Glow and Soft Edges </a:t>
            </a:r>
            <a:r>
              <a:rPr lang="en-US" sz="1200" b="0" baseline="0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Glow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Presets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Blue, 5 </a:t>
            </a:r>
            <a:r>
              <a:rPr lang="en-US" sz="1200" b="1" baseline="0" dirty="0" err="1" smtClean="0"/>
              <a:t>pt</a:t>
            </a:r>
            <a:r>
              <a:rPr lang="en-US" sz="1200" b="1" baseline="0" dirty="0" smtClean="0"/>
              <a:t> glow Accent color 1 </a:t>
            </a:r>
            <a:r>
              <a:rPr lang="en-US" sz="1200" b="0" baseline="0" dirty="0" smtClean="0"/>
              <a:t>(first row, first option from the left).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the full-color picture on top of the rectangle, to the left of the text boxes.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Top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endParaRPr lang="en-US" sz="1200" b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To reproduce the second picture on this slide, do the following: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</a:t>
            </a:r>
            <a:r>
              <a:rPr lang="en-US" sz="1200" b="0" baseline="0" dirty="0" smtClean="0"/>
              <a:t>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dialog box, select the same picture,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On the slide, select the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2.61”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drag the new picture directly below the first one, and then, in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dialog box, in the </a:t>
            </a:r>
            <a:r>
              <a:rPr lang="en-US" sz="1200" b="1" baseline="0" dirty="0" smtClean="0"/>
              <a:t>Crop</a:t>
            </a:r>
            <a:r>
              <a:rPr lang="en-US" sz="1200" b="0" baseline="0" dirty="0" smtClean="0"/>
              <a:t> tab, under </a:t>
            </a:r>
            <a:r>
              <a:rPr lang="en-US" sz="1200" b="1" baseline="0" dirty="0" smtClean="0"/>
              <a:t>Picture Position</a:t>
            </a:r>
            <a:r>
              <a:rPr lang="en-US" sz="1200" b="0" baseline="0" dirty="0" smtClean="0"/>
              <a:t>, adjust the </a:t>
            </a:r>
            <a:r>
              <a:rPr lang="en-US" sz="1200" b="1" baseline="0" dirty="0" smtClean="0"/>
              <a:t>Offset X </a:t>
            </a:r>
            <a:r>
              <a:rPr lang="en-US" sz="1200" b="0" baseline="0" dirty="0" smtClean="0"/>
              <a:t>and </a:t>
            </a:r>
            <a:r>
              <a:rPr lang="en-US" sz="1200" b="1" baseline="0" dirty="0" smtClean="0"/>
              <a:t>Offset Y</a:t>
            </a:r>
            <a:r>
              <a:rPr lang="en-US" sz="1200" b="0" baseline="0" dirty="0" smtClean="0"/>
              <a:t> settings to align the content of the two images so that they appear continuous.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dialog box, click </a:t>
            </a:r>
            <a:r>
              <a:rPr lang="en-US" sz="1200" b="1" baseline="0" dirty="0" smtClean="0"/>
              <a:t>Picture Corrections</a:t>
            </a:r>
            <a:r>
              <a:rPr lang="en-US" sz="1200" b="0" baseline="0" dirty="0" smtClean="0"/>
              <a:t> in the left pane, and in the </a:t>
            </a:r>
            <a:r>
              <a:rPr lang="en-US" sz="1200" b="1" baseline="0" dirty="0" smtClean="0"/>
              <a:t>Picture Corrections</a:t>
            </a:r>
            <a:r>
              <a:rPr lang="en-US" sz="1200" b="0" baseline="0" dirty="0" smtClean="0"/>
              <a:t> pane, under </a:t>
            </a:r>
            <a:r>
              <a:rPr lang="en-US" sz="1200" b="1" baseline="0" dirty="0" smtClean="0"/>
              <a:t>Brightness and Contrast</a:t>
            </a:r>
            <a:r>
              <a:rPr lang="en-US" sz="1200" b="0" baseline="0" dirty="0" smtClean="0"/>
              <a:t>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Brightness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70%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Contrast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-70%</a:t>
            </a:r>
            <a:r>
              <a:rPr lang="en-US" sz="1200" b="0" baseline="0" dirty="0" smtClean="0"/>
              <a:t>.</a:t>
            </a:r>
            <a:endParaRPr lang="en-U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smaller picture. On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to Slide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Bottom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 and hold CTRL, and then select both pictures. On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Drawing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point to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Selected Objects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Align Center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“heading” text</a:t>
            </a:r>
            <a:r>
              <a:rPr lang="en-US" sz="1200" baseline="0" dirty="0" smtClean="0"/>
              <a:t>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“heading” text</a:t>
            </a:r>
            <a:r>
              <a:rPr lang="en-US" sz="1200" baseline="0" dirty="0" smtClean="0"/>
              <a:t>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 Paths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Reverse Path Direction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slide, select the motion</a:t>
            </a:r>
            <a:r>
              <a:rPr lang="en-US" sz="1200" baseline="0" dirty="0" smtClean="0"/>
              <a:t> path for the “heading” text box</a:t>
            </a:r>
            <a:r>
              <a:rPr lang="en-US" sz="1200" dirty="0" smtClean="0"/>
              <a:t>,</a:t>
            </a:r>
            <a:r>
              <a:rPr lang="en-US" sz="1200" baseline="0" dirty="0" smtClean="0"/>
              <a:t> </a:t>
            </a:r>
            <a:r>
              <a:rPr lang="en-US" sz="1200" dirty="0" smtClean="0"/>
              <a:t>point</a:t>
            </a:r>
            <a:r>
              <a:rPr lang="en-US" sz="1200" baseline="0" dirty="0" smtClean="0"/>
              <a:t> to the starting point (green arrow) of the motion path until the cursor becomes a two-headed arrow. P</a:t>
            </a:r>
            <a:r>
              <a:rPr lang="en-US" sz="1200" i="0" dirty="0" smtClean="0"/>
              <a:t>ress and hold SHIFT,</a:t>
            </a:r>
            <a:r>
              <a:rPr lang="en-US" sz="1200" i="0" baseline="0" dirty="0" smtClean="0"/>
              <a:t> and then </a:t>
            </a:r>
            <a:r>
              <a:rPr lang="en-US" sz="1200" dirty="0" smtClean="0"/>
              <a:t>drag the starting point</a:t>
            </a:r>
            <a:r>
              <a:rPr lang="en-US" sz="1200" baseline="0" dirty="0" smtClean="0"/>
              <a:t> </a:t>
            </a:r>
            <a:r>
              <a:rPr lang="en-US" sz="1200" i="0" baseline="0" dirty="0" smtClean="0"/>
              <a:t>about 1.5”</a:t>
            </a:r>
            <a:r>
              <a:rPr lang="en-US" sz="1200" baseline="0" dirty="0" smtClean="0"/>
              <a:t> off the left edge of the slide. (</a:t>
            </a:r>
            <a:r>
              <a:rPr lang="en-US" sz="1200" b="1" baseline="0" dirty="0" smtClean="0"/>
              <a:t>Note:</a:t>
            </a:r>
            <a:r>
              <a:rPr lang="en-US" sz="1200" baseline="0" dirty="0" smtClean="0"/>
              <a:t> If your lines of text are longer than in the example above, you may need to further increase the length of the motion path. )</a:t>
            </a:r>
            <a:r>
              <a:rPr lang="en-US" sz="120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second text box. 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 the “heading” text</a:t>
            </a:r>
            <a:r>
              <a:rPr lang="en-US" sz="1200" baseline="0" dirty="0" smtClean="0"/>
              <a:t> box.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Additional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 Options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Animate text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By Letter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% delay between letters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5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0.5 seconds </a:t>
            </a:r>
            <a:r>
              <a:rPr lang="en-US" sz="1200" baseline="0" dirty="0" smtClean="0"/>
              <a:t>(</a:t>
            </a:r>
            <a:r>
              <a:rPr lang="en-US" sz="1200" b="1" baseline="0" dirty="0" smtClean="0"/>
              <a:t>Very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Fast)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By 1</a:t>
            </a:r>
            <a:r>
              <a:rPr lang="en-US" sz="1200" b="1" baseline="30000" dirty="0" smtClean="0"/>
              <a:t>st</a:t>
            </a:r>
            <a:r>
              <a:rPr lang="en-US" sz="1200" b="1" baseline="0" dirty="0" smtClean="0"/>
              <a:t> Level Paragraphs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</a:t>
            </a:r>
            <a:r>
              <a:rPr lang="en-US" sz="1200" baseline="0" dirty="0" smtClean="0"/>
              <a:t> reproduce the background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three stops appear in 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232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227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216</a:t>
            </a:r>
            <a:r>
              <a:rPr lang="en-US" sz="1200" dirty="0" smtClean="0"/>
              <a:t>.</a:t>
            </a: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6172200" cy="6743700"/>
          </a:xfrm>
        </p:spPr>
        <p:txBody>
          <a:bodyPr>
            <a:noAutofit/>
          </a:bodyPr>
          <a:lstStyle/>
          <a:p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2433638" cy="18256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6172200" cy="6743700"/>
          </a:xfrm>
        </p:spPr>
        <p:txBody>
          <a:bodyPr>
            <a:noAutofit/>
          </a:bodyPr>
          <a:lstStyle/>
          <a:p>
            <a:endParaRPr lang="ru-RU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2433638" cy="18256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2BF9F-C60D-4ACE-9A3B-4CF16F13E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2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5A168-EB9F-4974-BC2C-821F3B30E1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1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E27BD-C134-4ADB-8A4E-72606D95A8B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53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2BF9F-C60D-4ACE-9A3B-4CF16F13E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0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75D6-86AE-4FA2-9207-560A1B6783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84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96D33-73D9-4BD2-AA82-6EB063EBF00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7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87681-0CE9-4C2C-AEED-1124F70BE1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85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C2F21-B55F-4A83-88FA-953B72A8F61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5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F6B55-D10C-4C66-AF06-EEE3142BF7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06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CA12A-C412-4C1E-BB45-ABF66DF05A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33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F617C-3C62-4F0F-995A-F79775C4D1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3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75D6-86AE-4FA2-9207-560A1B6783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18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C5955-D444-43E4-B80A-EB6ED6EFE2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22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5A168-EB9F-4974-BC2C-821F3B30E1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E27BD-C134-4ADB-8A4E-72606D95A8B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54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9775-B4B9-42E5-8A1D-768D178C66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3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96D33-73D9-4BD2-AA82-6EB063EBF00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1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87681-0CE9-4C2C-AEED-1124F70BE10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C2F21-B55F-4A83-88FA-953B72A8F61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7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F6B55-D10C-4C66-AF06-EEE3142BF7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CA12A-C412-4C1E-BB45-ABF66DF05A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6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F617C-3C62-4F0F-995A-F79775C4D1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C5955-D444-43E4-B80A-EB6ED6EFE2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6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78D58B-8B98-4BA8-BA55-C7812A3DDD8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78D58B-8B98-4BA8-BA55-C7812A3DDD8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6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6A3AC-8DDD-472A-AC62-D3D87F456D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11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292601"/>
            <a:ext cx="7772400" cy="936599"/>
          </a:xfrm>
        </p:spPr>
        <p:txBody>
          <a:bodyPr/>
          <a:lstStyle/>
          <a:p>
            <a:r>
              <a:rPr lang="ru-RU" alt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alt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ЗНО-2015</a:t>
            </a:r>
            <a:endParaRPr lang="ru-RU" alt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911" y="5229200"/>
            <a:ext cx="8136904" cy="1273647"/>
          </a:xfrm>
        </p:spPr>
        <p:txBody>
          <a:bodyPr/>
          <a:lstStyle/>
          <a:p>
            <a:r>
              <a:rPr lang="uk-UA" alt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 щодо реєстрації для участі у пробному тестуванні</a:t>
            </a:r>
            <a:endParaRPr lang="ru-RU" alt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Логотип модерн 1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01331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2924944"/>
            <a:ext cx="3864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testportal.gov.ua</a:t>
            </a:r>
            <a:endParaRPr lang="uk-UA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test-center.od.ua</a:t>
            </a:r>
            <a:endParaRPr lang="uk-UA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 дійте за вказівкою нижче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7" r="2555"/>
          <a:stretch/>
        </p:blipFill>
        <p:spPr bwMode="auto">
          <a:xfrm>
            <a:off x="23485" y="1691564"/>
            <a:ext cx="892232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711624"/>
            <a:ext cx="7056784" cy="8640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Завершивши ознайомлення з інформацією,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 по черзі позначені стрілками опції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647433" y="3429000"/>
            <a:ext cx="86699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46632" y="2924944"/>
            <a:ext cx="903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504" y="956047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……………………………………….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875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реєстрації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58" y="980727"/>
            <a:ext cx="5405738" cy="5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060848"/>
            <a:ext cx="3312368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Вам буде запропоновано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з декількома  важливими документами. Зробіть це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завершення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цієї процедури кожного разу тисніть по черзі опції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«Текст мною прочитаний»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погоджуюсь та бажаю продовжити реєстрацію»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15616" y="1340768"/>
            <a:ext cx="244827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15616" y="4646171"/>
            <a:ext cx="2515142" cy="1591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2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реєстрації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060848"/>
            <a:ext cx="3312368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Вам буде запропоновано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з декількома  важливими документами. Зробіть це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завершення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цієї процедури кожного разу тисніть по черзі опції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«Текст мною прочитаний»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погоджуюсь та бажаю продовжити реєстрацію»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15616" y="1340768"/>
            <a:ext cx="244827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15616" y="4646171"/>
            <a:ext cx="2515142" cy="1591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09"/>
          <a:stretch/>
        </p:blipFill>
        <p:spPr bwMode="auto">
          <a:xfrm>
            <a:off x="3851920" y="980728"/>
            <a:ext cx="5164117" cy="24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16" y="4056841"/>
            <a:ext cx="5148064" cy="209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51920" y="3212975"/>
            <a:ext cx="5188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……………………...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518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реєстрації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060848"/>
            <a:ext cx="3312368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Вам буде запропоновано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з декількома  важливими документами. Зробіть це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завершення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цієї процедури кожного разу тисніть по черзі опції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«Текст мною прочитаний»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погоджуюсь та бажаю продовжити реєстрацію»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15616" y="1340768"/>
            <a:ext cx="244827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15616" y="4646171"/>
            <a:ext cx="2448272" cy="1087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05" y="978397"/>
            <a:ext cx="5521096" cy="504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1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реєстрації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771324"/>
            <a:ext cx="3312368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 Вам буде запропоновано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з декількома  важливими документами. Зробіть це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завершення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цієї процедури кожного разу тисніть по черзі опції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«Текст мною прочитаний»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погоджуюсь та бажаю продовжити реєстрацію»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75856" y="1916832"/>
            <a:ext cx="4601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75856" y="4221088"/>
            <a:ext cx="4601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87" y="1628800"/>
            <a:ext cx="5242318" cy="292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1" y="4941168"/>
            <a:ext cx="8798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Наступна сторінка – заповнення форми заяви!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98" y="188640"/>
            <a:ext cx="8229600" cy="634082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заповнення форми заяви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1" y="980728"/>
            <a:ext cx="806631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67" y="3861048"/>
            <a:ext cx="7935047" cy="26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2060848"/>
            <a:ext cx="3403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Впишіть свої дані, використавши паспорт або свідоцтво про народження і, натиснувши опцію, оберіть свою стать!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635896" y="3140968"/>
            <a:ext cx="172819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Правая фигурная скобка 9"/>
          <p:cNvSpPr/>
          <p:nvPr/>
        </p:nvSpPr>
        <p:spPr>
          <a:xfrm>
            <a:off x="3779912" y="2312876"/>
            <a:ext cx="144016" cy="82809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012194" y="2564904"/>
            <a:ext cx="1351894" cy="172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20072" y="5373216"/>
            <a:ext cx="340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Заповнений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139952" y="5557882"/>
            <a:ext cx="1728192" cy="313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7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98" y="188640"/>
            <a:ext cx="8229600" cy="634082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заповнення форми заяви (продовження)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712968" cy="50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2564904"/>
            <a:ext cx="3763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Впишіть свої дані, використавши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або свідоцтво про народження. 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Поштовий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слід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обов’язково!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Натиснувши опції, оберіть свою область, район, тип вулиці та інформацію про здобуту освіту!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98" y="188640"/>
            <a:ext cx="8229600" cy="634082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заповнення форми заяви (продовження)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2014"/>
            <a:ext cx="6481911" cy="500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48064" y="3068960"/>
            <a:ext cx="3763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Зразок заповнення реєстраційної форми!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98" y="188640"/>
            <a:ext cx="8229600" cy="634082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заповнення форми заяви (продовження)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08720"/>
            <a:ext cx="7344816" cy="55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2276872"/>
            <a:ext cx="39077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Увага! Обираючи тести з української мови і літератури та математики, Вам обов’язково слід вказати також обраний рівень – базовий чи поглиблений!</a:t>
            </a:r>
          </a:p>
          <a:p>
            <a:pPr algn="ctr"/>
            <a:endParaRPr lang="uk-UA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 частина форми заяви заповнюється за допомогою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натиснення </a:t>
            </a:r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опцій </a:t>
            </a:r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вибору відповідних предметів і мови!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4211960" y="2276872"/>
            <a:ext cx="1440160" cy="14311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707904" y="3708033"/>
            <a:ext cx="19442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7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2" y="1052736"/>
            <a:ext cx="7780734" cy="517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заповнення форми заяви (продовження)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007082"/>
            <a:ext cx="3107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Зразок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заповненої попередньої сторінки! Заповнивши, натисніть опцію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020272" y="5330521"/>
            <a:ext cx="144016" cy="4027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9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399" y="4407725"/>
            <a:ext cx="2390503" cy="218962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419872" y="980728"/>
            <a:ext cx="561662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ОРЦОЯО</a:t>
            </a:r>
            <a:endParaRPr lang="en-US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512125"/>
            <a:ext cx="9144000" cy="2895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2691115301_f3b8699d5a_b.jpg"/>
          <p:cNvPicPr>
            <a:picLocks noChangeAspect="1"/>
          </p:cNvPicPr>
          <p:nvPr/>
        </p:nvPicPr>
        <p:blipFill>
          <a:blip r:embed="rId4" cstate="print">
            <a:lum bright="5000" contrast="5000"/>
          </a:blip>
          <a:srcRect/>
          <a:stretch>
            <a:fillRect/>
          </a:stretch>
        </p:blipFill>
        <p:spPr>
          <a:xfrm>
            <a:off x="914400" y="0"/>
            <a:ext cx="2390503" cy="440772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3711082" y="2060848"/>
            <a:ext cx="482453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  </a:t>
            </a:r>
            <a:r>
              <a:rPr lang="uk-UA" altLang="zh-CN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 пробного тестування перед  початком реєстрації</a:t>
            </a:r>
            <a:endParaRPr lang="en-US" sz="36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9" name="Picture 27" descr="2691115301_f3b8699d5a_b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-1457"/>
          <a:stretch>
            <a:fillRect/>
          </a:stretch>
        </p:blipFill>
        <p:spPr>
          <a:xfrm>
            <a:off x="914400" y="0"/>
            <a:ext cx="2390502" cy="44635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9552" y="1760894"/>
            <a:ext cx="2880320" cy="206089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ПЗНО </a:t>
            </a:r>
            <a:r>
              <a:rPr lang="en-US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endParaRPr lang="ru-RU" sz="5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vectorfree.com/media/vectors/mee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52941"/>
            <a:ext cx="2390502" cy="17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50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0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Відкриється заповнена сторінка для перевірки внесених даних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4" y="1052736"/>
            <a:ext cx="847787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10761" y="4941168"/>
            <a:ext cx="5196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 все дуже уважно!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7597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58674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492896"/>
            <a:ext cx="2598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 все дуже уважно!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7597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709" y="126876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Перевіривши заповнення форми заяви, натисніть опцію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" y="3068960"/>
            <a:ext cx="9016205" cy="183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056105" y="2708920"/>
            <a:ext cx="936104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1709" y="508518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є зміни або слід виправити дані, натисніть опцію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4056105" y="4445333"/>
            <a:ext cx="936104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7597"/>
            <a:ext cx="8229600" cy="1143000"/>
          </a:xfrm>
        </p:spPr>
        <p:txBody>
          <a:bodyPr/>
          <a:lstStyle/>
          <a:p>
            <a:r>
              <a:rPr lang="uk-UA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Завершувальний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 реєстрації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572119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увагу на перелік документів, які слід мати при собі під час прибуття до пункту пробного тестування!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(обведений червоним прямокутником)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2" y="964813"/>
            <a:ext cx="8496944" cy="36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5710" y="1894028"/>
            <a:ext cx="8108737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5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7597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 уважно прочитайте цю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22108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увагу на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 послуг!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Зберігайте квитанцію про оплату! </a:t>
            </a: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Запишіть Ваш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 код і пароль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вони є доступом на вашу персональну сторінку після оплати послуг!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9650"/>
            <a:ext cx="8924507" cy="306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23928" y="1290611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59632" y="2852936"/>
            <a:ext cx="40324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7597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 заповнені квитанції на оплату послуг за ПЗНО!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58" y="980728"/>
            <a:ext cx="3240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 увагу на частину тексту квитанції, позначену фігурними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дужками. Вимагайте,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касир заповнив квитанцію так, як показано на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зразку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платежу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має бути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платежу, ваше П.І.Б і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платежу!</a:t>
            </a:r>
            <a:endParaRPr lang="uk-UA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цього квитанція </a:t>
            </a:r>
            <a:endParaRPr lang="uk-UA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дійсною!</a:t>
            </a:r>
          </a:p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Роздрукуйте квитанцію, натиснувши на опцію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54" y="980728"/>
            <a:ext cx="546484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Левая фигурная скобка 2"/>
          <p:cNvSpPr/>
          <p:nvPr/>
        </p:nvSpPr>
        <p:spPr>
          <a:xfrm>
            <a:off x="3563888" y="4221088"/>
            <a:ext cx="160985" cy="2880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3518169" y="1844824"/>
            <a:ext cx="160985" cy="2880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3518168" y="2996952"/>
            <a:ext cx="160985" cy="2880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3555303" y="5373216"/>
            <a:ext cx="160985" cy="2880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43808" y="5661248"/>
            <a:ext cx="75485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27597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Роздруковані квитанції на оплату послуг за ПЗНО!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268760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кожний предмет роздрукована окрема квитанція. </a:t>
            </a:r>
            <a:endPara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є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 7 днів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оплати послуг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участь у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ПЗНО-2015.</a:t>
            </a:r>
          </a:p>
          <a:p>
            <a:pPr algn="ctr"/>
            <a:endParaRPr lang="uk-UA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Уважно прочитайте квитанції та відокремте кожну з них ножицями по лінії відрізу та здійсніть оплату у відділенні будь-якого банку!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938775" cy="557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5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side-right pages with text"/>
          <p:cNvGrpSpPr/>
          <p:nvPr/>
        </p:nvGrpSpPr>
        <p:grpSpPr>
          <a:xfrm>
            <a:off x="4572000" y="1371600"/>
            <a:ext cx="3044952" cy="4114800"/>
            <a:chOff x="4572000" y="1371600"/>
            <a:chExt cx="3044952" cy="4114800"/>
          </a:xfrm>
        </p:grpSpPr>
        <p:grpSp>
          <p:nvGrpSpPr>
            <p:cNvPr id="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698586" y="1551563"/>
              <a:ext cx="2464213" cy="2677656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 увійти на персональну сторінку і переглянути її?</a:t>
              </a:r>
              <a:endParaRPr lang="ru-RU" sz="2800" b="1" dirty="0">
                <a:solidFill>
                  <a:prstClr val="white"/>
                </a:solidFill>
                <a:latin typeface="Vivaldi"/>
              </a:endParaRPr>
            </a:p>
          </p:txBody>
        </p:sp>
        <p:grpSp>
          <p:nvGrpSpPr>
            <p:cNvPr id="4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/>
          <p:nvPr/>
        </p:nvGrpSpPr>
        <p:grpSpPr>
          <a:xfrm>
            <a:off x="1527048" y="1371600"/>
            <a:ext cx="3044952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/>
          <p:nvPr/>
        </p:nvGrpSpPr>
        <p:grpSpPr>
          <a:xfrm>
            <a:off x="1691640" y="1461676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/>
        </p:nvSpPr>
        <p:spPr>
          <a:xfrm>
            <a:off x="1963770" y="2512784"/>
            <a:ext cx="2734817" cy="1354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2400" b="1" dirty="0">
                <a:solidFill>
                  <a:prstClr val="white"/>
                </a:solidFill>
                <a:effectLst>
                  <a:reflection blurRad="6350" stA="55000" endA="300" endPos="45500" dir="5400000" sy="-100000" algn="bl"/>
                </a:effectLst>
                <a:latin typeface="Times New Roman"/>
                <a:ea typeface="Times New Roman"/>
              </a:rPr>
              <a:t>  </a:t>
            </a:r>
            <a:r>
              <a:rPr lang="uk-UA" sz="32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ПЗНО</a:t>
            </a:r>
            <a:r>
              <a:rPr lang="uk-UA" sz="40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sz="54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2015 </a:t>
            </a:r>
            <a:endParaRPr lang="ru-RU" sz="5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182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34" y="116632"/>
            <a:ext cx="8229600" cy="562074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Увійдіть на головну сторінку сайту </a:t>
            </a:r>
            <a:b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Одеського РЦОЯО і натисніть опцію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8" y="899910"/>
            <a:ext cx="7846058" cy="562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156176" y="764704"/>
            <a:ext cx="648072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8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34" y="116632"/>
            <a:ext cx="8229600" cy="562074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Заповніть в Особистому кабінеті учасника пробного ЗНО свій персональний код і пароль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90" y="980728"/>
            <a:ext cx="6900808" cy="515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342" y="1244622"/>
            <a:ext cx="21226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Нагадуємо!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Ваші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персональний код і пароль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у роздрукованих Вами матеріалах (інструкції перед квитанціями).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опцію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«Зайти до особистого кабінету»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75856" y="5040487"/>
            <a:ext cx="1008112" cy="29414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75856" y="5508230"/>
            <a:ext cx="1008112" cy="29414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8393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38049" y="1110727"/>
            <a:ext cx="582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Ознайомтеся з Умовами прийому до ВНЗ та Правилами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прийому до ВНЗ, який Ви обрали</a:t>
            </a:r>
            <a:endParaRPr lang="ru-RU" sz="2400" b="0" i="0" dirty="0">
              <a:latin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26712" y="2379243"/>
            <a:ext cx="476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Виберіть спеціальність, за якою Ви бажаєте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навчатися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26714" y="3463093"/>
            <a:ext cx="4760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Виберіть предмети для ПЗНО, які Вам потрібні для вступу до ВНЗ за обраною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спеціальністю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193467" y="4797152"/>
            <a:ext cx="5627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Важливо!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Зверніть увагу на рівень  тесту (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базовий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 поглиблений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), який Вам треба обрати з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країнської мови і літератури та математики </a:t>
            </a:r>
            <a:endParaRPr lang="ru-RU" sz="2200" b="0" i="0" dirty="0">
              <a:latin typeface="Corbel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rgbClr val="C00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rgbClr val="0070C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accent2"/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  <a:solidFill>
            <a:srgbClr val="C00000"/>
          </a:solidFill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267744" y="17003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Виконайте наступні 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772816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 успіху!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2"/>
          <p:cNvGraphicFramePr/>
          <p:nvPr>
            <p:extLst>
              <p:ext uri="{D42A27DB-BD31-4B8C-83A1-F6EECF244321}">
                <p14:modId xmlns:p14="http://schemas.microsoft.com/office/powerpoint/2010/main" val="4129393401"/>
              </p:ext>
            </p:extLst>
          </p:nvPr>
        </p:nvGraphicFramePr>
        <p:xfrm>
          <a:off x="251520" y="1124744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04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D4959A-4B19-453B-B663-A847F195C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D4959A-4B19-453B-B663-A847F195CC6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D4959A-4B19-453B-B663-A847F195C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7FD4959A-4B19-453B-B663-A847F195C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DAC6B-608B-4DED-AA78-65FC0D014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DAC6B-608B-4DED-AA78-65FC0D01430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DAC6B-608B-4DED-AA78-65FC0D014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4FCDAC6B-608B-4DED-AA78-65FC0D014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 перед початком реєстрації зайдіть на сайт ОРЦОЯО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296716"/>
              </p:ext>
            </p:extLst>
          </p:nvPr>
        </p:nvGraphicFramePr>
        <p:xfrm>
          <a:off x="179512" y="1268760"/>
          <a:ext cx="8784976" cy="485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75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 lvl="0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Ви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обрали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test-center.od.ua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одразу потрапите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головну сторінку </a:t>
            </a:r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сайту ОРЦОЯО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6500780" cy="46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100427"/>
            <a:ext cx="2555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Підготуйте все для початку реєстрації (паспорт (або Свідоцтво про народження), адресу, список обраних для пробного тестування предметів тощо) і натисніть опцію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«Реєстрація на пробне ЗНО-2015»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411760" y="2564904"/>
            <a:ext cx="3394406" cy="2088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1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side-right pages with text"/>
          <p:cNvGrpSpPr/>
          <p:nvPr/>
        </p:nvGrpSpPr>
        <p:grpSpPr>
          <a:xfrm>
            <a:off x="4572000" y="1371600"/>
            <a:ext cx="3044952" cy="4114800"/>
            <a:chOff x="4572000" y="1371600"/>
            <a:chExt cx="3044952" cy="4114800"/>
          </a:xfrm>
        </p:grpSpPr>
        <p:grpSp>
          <p:nvGrpSpPr>
            <p:cNvPr id="3" name="Inside-right"/>
            <p:cNvGrpSpPr/>
            <p:nvPr/>
          </p:nvGrpSpPr>
          <p:grpSpPr>
            <a:xfrm rot="10800000">
              <a:off x="4572000" y="1371600"/>
              <a:ext cx="3044952" cy="4114800"/>
              <a:chOff x="1527048" y="1371600"/>
              <a:chExt cx="3044952" cy="4114800"/>
            </a:xfrm>
          </p:grpSpPr>
          <p:sp>
            <p:nvSpPr>
              <p:cNvPr id="141" name="Rounded Rectangle 140"/>
              <p:cNvSpPr/>
              <p:nvPr/>
            </p:nvSpPr>
            <p:spPr>
              <a:xfrm>
                <a:off x="1527048" y="1371600"/>
                <a:ext cx="3044952" cy="4114800"/>
              </a:xfrm>
              <a:prstGeom prst="roundRect">
                <a:avLst>
                  <a:gd name="adj" fmla="val 158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1691640" y="1449324"/>
                <a:ext cx="2880360" cy="3959352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4698586" y="1551563"/>
              <a:ext cx="2464213" cy="3108543"/>
            </a:xfrm>
            <a:prstGeom prst="rect">
              <a:avLst/>
            </a:prstGeom>
            <a:no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uk-UA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uk-UA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Послідовність виконання дій під час реєстрації для участі в ПЗНО-2015</a:t>
              </a:r>
              <a:endParaRPr lang="ru-RU" sz="2800" b="1" dirty="0">
                <a:solidFill>
                  <a:prstClr val="white"/>
                </a:solidFill>
                <a:latin typeface="Vivaldi"/>
              </a:endParaRPr>
            </a:p>
          </p:txBody>
        </p:sp>
        <p:grpSp>
          <p:nvGrpSpPr>
            <p:cNvPr id="4" name="Group 167"/>
            <p:cNvGrpSpPr/>
            <p:nvPr/>
          </p:nvGrpSpPr>
          <p:grpSpPr>
            <a:xfrm>
              <a:off x="7162800" y="1453896"/>
              <a:ext cx="246855" cy="3950208"/>
              <a:chOff x="7162800" y="1453896"/>
              <a:chExt cx="246855" cy="3950208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rot="5400000">
                <a:off x="5263102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5318266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356763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539526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5433757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5188490" y="3428206"/>
                <a:ext cx="3950208" cy="1588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Inside-left pages"/>
          <p:cNvGrpSpPr/>
          <p:nvPr/>
        </p:nvGrpSpPr>
        <p:grpSpPr>
          <a:xfrm>
            <a:off x="1527048" y="1371600"/>
            <a:ext cx="3044952" cy="4114800"/>
            <a:chOff x="1527048" y="1371600"/>
            <a:chExt cx="3044952" cy="4114800"/>
          </a:xfrm>
        </p:grpSpPr>
        <p:sp>
          <p:nvSpPr>
            <p:cNvPr id="103" name="Rounded Rectangle 102"/>
            <p:cNvSpPr/>
            <p:nvPr/>
          </p:nvSpPr>
          <p:spPr>
            <a:xfrm>
              <a:off x="1527048" y="1371600"/>
              <a:ext cx="3044952" cy="4114800"/>
            </a:xfrm>
            <a:prstGeom prst="roundRect">
              <a:avLst>
                <a:gd name="adj" fmla="val 15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691640" y="1449324"/>
              <a:ext cx="2880360" cy="3959352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Book cover"/>
          <p:cNvGrpSpPr/>
          <p:nvPr/>
        </p:nvGrpSpPr>
        <p:grpSpPr>
          <a:xfrm>
            <a:off x="1691640" y="1461676"/>
            <a:ext cx="3048000" cy="4114800"/>
            <a:chOff x="4572000" y="1371600"/>
            <a:chExt cx="3048000" cy="4114800"/>
          </a:xfrm>
        </p:grpSpPr>
        <p:sp>
          <p:nvSpPr>
            <p:cNvPr id="27" name="Rounded Rectangle 26"/>
            <p:cNvSpPr/>
            <p:nvPr/>
          </p:nvSpPr>
          <p:spPr>
            <a:xfrm>
              <a:off x="4572000" y="1371600"/>
              <a:ext cx="3048000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572000" y="1371600"/>
              <a:ext cx="667512" cy="4114800"/>
            </a:xfrm>
            <a:prstGeom prst="roundRect">
              <a:avLst>
                <a:gd name="adj" fmla="val 2196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72000" y="38862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572000" y="49530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572000" y="28194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4572000" y="1752600"/>
              <a:ext cx="667512" cy="7315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/>
        </p:nvSpPr>
        <p:spPr>
          <a:xfrm>
            <a:off x="1963770" y="2512784"/>
            <a:ext cx="2734817" cy="1354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2400" b="1" dirty="0">
                <a:solidFill>
                  <a:prstClr val="white"/>
                </a:solidFill>
                <a:effectLst>
                  <a:reflection blurRad="6350" stA="55000" endA="300" endPos="45500" dir="5400000" sy="-100000" algn="bl"/>
                </a:effectLst>
                <a:latin typeface="Times New Roman"/>
                <a:ea typeface="Times New Roman"/>
              </a:rPr>
              <a:t>  </a:t>
            </a:r>
            <a:r>
              <a:rPr lang="uk-UA" sz="32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ПЗНО</a:t>
            </a:r>
            <a:r>
              <a:rPr lang="uk-UA" sz="40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2400" b="1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uk-UA" sz="54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2015 </a:t>
            </a:r>
            <a:endParaRPr lang="ru-RU" sz="5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0984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Ознайомтеся з інформацією на цій сторінці та натисніть опцію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631"/>
          <a:stretch/>
        </p:blipFill>
        <p:spPr bwMode="auto">
          <a:xfrm>
            <a:off x="19923" y="1196752"/>
            <a:ext cx="909697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355976" y="620688"/>
            <a:ext cx="4248472" cy="4320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6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88" y="90872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сторінці, що відкриється, Вам буде запропоновано почергово ознайомитися з усіма нормативними документами, що стосуються пробного ЗНО.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це обов’язково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6" y="2636912"/>
            <a:ext cx="848439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229200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…………………………………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26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7_Eze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8_Eze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трад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2982</Words>
  <Application>Microsoft Office PowerPoint</Application>
  <PresentationFormat>Экран (4:3)</PresentationFormat>
  <Paragraphs>222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97_Eze</vt:lpstr>
      <vt:lpstr>98_Eze</vt:lpstr>
      <vt:lpstr>Тетрадь</vt:lpstr>
      <vt:lpstr>ПЗНО-2015</vt:lpstr>
      <vt:lpstr> ПЗНО  2015 </vt:lpstr>
      <vt:lpstr>Презентация PowerPoint</vt:lpstr>
      <vt:lpstr>Для реєстрації:</vt:lpstr>
      <vt:lpstr>Безпосередньо перед початком реєстрації зайдіть на сайт ОРЦОЯО</vt:lpstr>
      <vt:lpstr>Якщо Ви обрали сайт test-center.od.ua, то Ви одразу потрапите на головну сторінку сайту ОРЦОЯО</vt:lpstr>
      <vt:lpstr>Презентация PowerPoint</vt:lpstr>
      <vt:lpstr>Ознайомтеся з інформацією на цій сторінці та натисніть опцію</vt:lpstr>
      <vt:lpstr>ВАЖЛИВО!</vt:lpstr>
      <vt:lpstr>Далі дійте за вказівкою нижче</vt:lpstr>
      <vt:lpstr>Продовження реєстрації</vt:lpstr>
      <vt:lpstr>Продовження реєстрації</vt:lpstr>
      <vt:lpstr>Продовження реєстрації</vt:lpstr>
      <vt:lpstr>Продовження реєстрації</vt:lpstr>
      <vt:lpstr>Сторінка заповнення форми заяви</vt:lpstr>
      <vt:lpstr>Сторінка заповнення форми заяви (продовження)</vt:lpstr>
      <vt:lpstr>Сторінка заповнення форми заяви (продовження)</vt:lpstr>
      <vt:lpstr>Сторінка заповнення форми заяви (продовження)</vt:lpstr>
      <vt:lpstr>Презентация PowerPoint</vt:lpstr>
      <vt:lpstr>Презентация PowerPoint</vt:lpstr>
      <vt:lpstr>Продовження</vt:lpstr>
      <vt:lpstr>Продовження</vt:lpstr>
      <vt:lpstr>Завершувальний етап реєстрації</vt:lpstr>
      <vt:lpstr>Дуже уважно прочитайте цю частину сторінки!</vt:lpstr>
      <vt:lpstr>Перевірте заповнені квитанції на оплату послуг за ПЗНО!</vt:lpstr>
      <vt:lpstr>Роздруковані квитанції на оплату послуг за ПЗНО!</vt:lpstr>
      <vt:lpstr>Презентация PowerPoint</vt:lpstr>
      <vt:lpstr>Увійдіть на головну сторінку сайту  Одеського РЦОЯО і натисніть опцію</vt:lpstr>
      <vt:lpstr>Заповніть в Особистому кабінеті учасника пробного ЗНО свій персональний код і пароль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Afanasiev</cp:lastModifiedBy>
  <cp:revision>45</cp:revision>
  <dcterms:created xsi:type="dcterms:W3CDTF">2014-11-01T21:46:13Z</dcterms:created>
  <dcterms:modified xsi:type="dcterms:W3CDTF">2014-11-03T11:44:45Z</dcterms:modified>
</cp:coreProperties>
</file>