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69" r:id="rId4"/>
    <p:sldId id="257" r:id="rId5"/>
    <p:sldId id="258" r:id="rId6"/>
    <p:sldId id="256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0" r:id="rId16"/>
    <p:sldId id="272" r:id="rId17"/>
    <p:sldId id="271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74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86"/>
          <c:y val="0"/>
          <c:w val="0.74046335719750567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0"/>
              <c:layout>
                <c:manualLayout>
                  <c:x val="-5.8287388031992892E-3"/>
                  <c:y val="-6.94393881334671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4,3%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2859235039991329E-3"/>
                  <c:y val="-5.786596692891669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5,56%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1.4571847007998223E-3"/>
                  <c:y val="-8.96922487398208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1,59%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4.3</c:v>
                </c:pt>
                <c:pt idx="1">
                  <c:v>5.56</c:v>
                </c:pt>
                <c:pt idx="2">
                  <c:v>0</c:v>
                </c:pt>
                <c:pt idx="3">
                  <c:v>1.59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layout>
                <c:manualLayout>
                  <c:x val="-4.3715541023994792E-3"/>
                  <c:y val="-1.0608638051742727E-1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2,4%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19,44%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8,33%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6,35%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12,9%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2.4</c:v>
                </c:pt>
                <c:pt idx="1">
                  <c:v>19.439999999999987</c:v>
                </c:pt>
                <c:pt idx="2">
                  <c:v>8.33</c:v>
                </c:pt>
                <c:pt idx="3">
                  <c:v>6.35</c:v>
                </c:pt>
                <c:pt idx="4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>
                <c:manualLayout>
                  <c:x val="4.3715541023994497E-3"/>
                  <c:y val="-6.654586196825398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14,81%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13,89%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45,83%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2.9143694015996446E-3"/>
                  <c:y val="-4.629277354313333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15,87%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35,48%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14.81</c:v>
                </c:pt>
                <c:pt idx="1">
                  <c:v>13.89</c:v>
                </c:pt>
                <c:pt idx="2">
                  <c:v>45.83</c:v>
                </c:pt>
                <c:pt idx="3">
                  <c:v>15.870000000000006</c:v>
                </c:pt>
                <c:pt idx="4">
                  <c:v>35.480000000000004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22,22%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30,56%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26,98%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12,9%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22.22</c:v>
                </c:pt>
                <c:pt idx="1">
                  <c:v>30.56</c:v>
                </c:pt>
                <c:pt idx="2">
                  <c:v>25</c:v>
                </c:pt>
                <c:pt idx="3">
                  <c:v>26.979999999999986</c:v>
                </c:pt>
                <c:pt idx="4">
                  <c:v>12.9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35,19%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30,16%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19,35%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35.190000000000012</c:v>
                </c:pt>
                <c:pt idx="1">
                  <c:v>25</c:v>
                </c:pt>
                <c:pt idx="2">
                  <c:v>12.5</c:v>
                </c:pt>
                <c:pt idx="3">
                  <c:v>30.16</c:v>
                </c:pt>
                <c:pt idx="4">
                  <c:v>19.350000000000001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27,78%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0400585811197511E-2"/>
                  <c:y val="2.893298346445827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5,56%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74862164095979E-2"/>
                  <c:y val="-2.893298346445827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8,33%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19,05%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27.779999999999987</c:v>
                </c:pt>
                <c:pt idx="1">
                  <c:v>5.56</c:v>
                </c:pt>
                <c:pt idx="2">
                  <c:v>8.33</c:v>
                </c:pt>
                <c:pt idx="3">
                  <c:v>19.05</c:v>
                </c:pt>
              </c:numCache>
            </c:numRef>
          </c:val>
        </c:ser>
        <c:shape val="box"/>
        <c:axId val="100533760"/>
        <c:axId val="100535296"/>
        <c:axId val="0"/>
      </c:bar3DChart>
      <c:catAx>
        <c:axId val="10053376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535296"/>
        <c:crosses val="autoZero"/>
        <c:auto val="1"/>
        <c:lblAlgn val="ctr"/>
        <c:lblOffset val="100"/>
      </c:catAx>
      <c:valAx>
        <c:axId val="100535296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053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623"/>
          <c:y val="1.5842517087546794E-3"/>
          <c:w val="0.16505898270608652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302382577303072"/>
          <c:y val="0"/>
          <c:w val="0.81623696163909643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1"/>
              <c:layout>
                <c:manualLayout>
                  <c:x val="1.8943401110397721E-2"/>
                  <c:y val="-5.78659669289165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4,35%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3314955212797157E-2"/>
                  <c:y val="-5.78659669289165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5,56%   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Лист1!$B$2:$B$10</c:f>
              <c:numCache>
                <c:formatCode>_-* #,##0.00_р_._-;\-* #,##0.00_р_._-;_-* "-"??_р_._-;_-@_-</c:formatCode>
                <c:ptCount val="9"/>
                <c:pt idx="1">
                  <c:v>4.3499999999999996</c:v>
                </c:pt>
                <c:pt idx="3">
                  <c:v>5.56</c:v>
                </c:pt>
                <c:pt idx="6" formatCode="General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8,7%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8943401110397721E-2"/>
                  <c:y val="-5.20793702360247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5,26%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16,67%   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1.0200292905598736E-2"/>
                  <c:y val="2.893298346445824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7,41%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Лист1!$C$2:$C$10</c:f>
              <c:numCache>
                <c:formatCode>_-* #,##0.00_р_._-;\-* #,##0.00_р_._-;_-* "-"??_р_._-;_-@_-</c:formatCode>
                <c:ptCount val="9"/>
                <c:pt idx="1">
                  <c:v>8.7000000000000011</c:v>
                </c:pt>
                <c:pt idx="2">
                  <c:v>5.26</c:v>
                </c:pt>
                <c:pt idx="3">
                  <c:v>16.670000000000005</c:v>
                </c:pt>
                <c:pt idx="7" formatCode="General">
                  <c:v>7.41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14,81%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34,78%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10,53%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2.1857770511997388E-2"/>
                  <c:y val="-5.78659669289165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5,56%   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37,5%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1.1657477606398597E-2"/>
                  <c:y val="-5.786596692891656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11,11%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100%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Лист1!$D$2:$D$10</c:f>
              <c:numCache>
                <c:formatCode>_-* #,##0.00_р_._-;\-* #,##0.00_р_._-;_-* "-"??_р_._-;_-@_-</c:formatCode>
                <c:ptCount val="9"/>
                <c:pt idx="0">
                  <c:v>14.81</c:v>
                </c:pt>
                <c:pt idx="1">
                  <c:v>34.78</c:v>
                </c:pt>
                <c:pt idx="2">
                  <c:v>10.53</c:v>
                </c:pt>
                <c:pt idx="3">
                  <c:v>5.56</c:v>
                </c:pt>
                <c:pt idx="5" formatCode="General">
                  <c:v>37.5</c:v>
                </c:pt>
                <c:pt idx="6" formatCode="General">
                  <c:v>10</c:v>
                </c:pt>
                <c:pt idx="7" formatCode="General">
                  <c:v>11.11</c:v>
                </c:pt>
                <c:pt idx="8" formatCode="General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22,22%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26,09%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18,42%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22,22%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30%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7,41%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Лист1!$E$2:$E$10</c:f>
              <c:numCache>
                <c:formatCode>_-* #,##0.00_р_._-;\-* #,##0.00_р_._-;_-* "-"??_р_._-;_-@_-</c:formatCode>
                <c:ptCount val="9"/>
                <c:pt idx="0">
                  <c:v>22.22</c:v>
                </c:pt>
                <c:pt idx="1">
                  <c:v>26.09</c:v>
                </c:pt>
                <c:pt idx="2">
                  <c:v>18.420000000000002</c:v>
                </c:pt>
                <c:pt idx="3">
                  <c:v>22.22</c:v>
                </c:pt>
                <c:pt idx="4" formatCode="General">
                  <c:v>50</c:v>
                </c:pt>
                <c:pt idx="5" formatCode="General">
                  <c:v>12.5</c:v>
                </c:pt>
                <c:pt idx="6" formatCode="General">
                  <c:v>30</c:v>
                </c:pt>
                <c:pt idx="7" formatCode="General">
                  <c:v>7.41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35,19%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21,74%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31,58%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27,78%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50%   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48,15%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Лист1!$F$2:$F$10</c:f>
              <c:numCache>
                <c:formatCode>_-* #,##0.00_р_._-;\-* #,##0.00_р_._-;_-* "-"??_р_._-;_-@_-</c:formatCode>
                <c:ptCount val="9"/>
                <c:pt idx="0">
                  <c:v>35.190000000000012</c:v>
                </c:pt>
                <c:pt idx="1">
                  <c:v>21.74</c:v>
                </c:pt>
                <c:pt idx="2">
                  <c:v>31.58</c:v>
                </c:pt>
                <c:pt idx="3">
                  <c:v>27.779999999999987</c:v>
                </c:pt>
                <c:pt idx="4">
                  <c:v>50</c:v>
                </c:pt>
                <c:pt idx="5" formatCode="General">
                  <c:v>25</c:v>
                </c:pt>
                <c:pt idx="6" formatCode="General">
                  <c:v>20</c:v>
                </c:pt>
                <c:pt idx="7" formatCode="General">
                  <c:v>48.15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27,78%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1657477606398597E-2"/>
                  <c:y val="-5.78659669289165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4,35%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34,21%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22,22%   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30%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25,93%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українська мова/література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фізика</c:v>
                </c:pt>
                <c:pt idx="4">
                  <c:v>хімія</c:v>
                </c:pt>
                <c:pt idx="5">
                  <c:v>біологія</c:v>
                </c:pt>
                <c:pt idx="6">
                  <c:v>географія</c:v>
                </c:pt>
                <c:pt idx="7">
                  <c:v>англійська мова</c:v>
                </c:pt>
                <c:pt idx="8">
                  <c:v>французька мова</c:v>
                </c:pt>
              </c:strCache>
            </c:strRef>
          </c:cat>
          <c:val>
            <c:numRef>
              <c:f>Лист1!$G$2:$G$10</c:f>
              <c:numCache>
                <c:formatCode>_-* #,##0.00_р_._-;\-* #,##0.00_р_._-;_-* "-"??_р_._-;_-@_-</c:formatCode>
                <c:ptCount val="9"/>
                <c:pt idx="0">
                  <c:v>27.779999999999987</c:v>
                </c:pt>
                <c:pt idx="1">
                  <c:v>4.3499999999999996</c:v>
                </c:pt>
                <c:pt idx="2" formatCode="General">
                  <c:v>34.21</c:v>
                </c:pt>
                <c:pt idx="3">
                  <c:v>22.22</c:v>
                </c:pt>
                <c:pt idx="5" formatCode="General">
                  <c:v>25</c:v>
                </c:pt>
                <c:pt idx="6" formatCode="General">
                  <c:v>30</c:v>
                </c:pt>
                <c:pt idx="7" formatCode="General">
                  <c:v>25.93</c:v>
                </c:pt>
              </c:numCache>
            </c:numRef>
          </c:val>
        </c:ser>
        <c:dLbls>
          <c:showVal val="1"/>
        </c:dLbls>
        <c:shape val="box"/>
        <c:axId val="107070976"/>
        <c:axId val="107072512"/>
        <c:axId val="0"/>
      </c:bar3DChart>
      <c:catAx>
        <c:axId val="10707097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072512"/>
        <c:crosses val="autoZero"/>
        <c:auto val="1"/>
        <c:lblAlgn val="ctr"/>
        <c:lblOffset val="100"/>
      </c:catAx>
      <c:valAx>
        <c:axId val="107072512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707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812"/>
          <c:y val="1.5842517087546813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5317305984462509"/>
          <c:y val="3.1316606633830187E-2"/>
          <c:w val="0.80058920747051543"/>
          <c:h val="0.883245996540602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5"/>
              <c:layout>
                <c:manualLayout>
                  <c:x val="-7.2000052611062067E-3"/>
                  <c:y val="8.5408927183173236E-3"/>
                </c:manualLayout>
              </c:layout>
              <c:showVal val="1"/>
            </c:dLbl>
            <c:dLbl>
              <c:idx val="8"/>
              <c:layout>
                <c:manualLayout>
                  <c:x val="-2.8800021044424824E-3"/>
                  <c:y val="8.540892718317323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німецька мова</c:v>
                </c:pt>
                <c:pt idx="1">
                  <c:v>французька мова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історія України</c:v>
                </c:pt>
                <c:pt idx="6">
                  <c:v>англійська мова</c:v>
                </c:pt>
                <c:pt idx="7">
                  <c:v>фізика</c:v>
                </c:pt>
                <c:pt idx="8">
                  <c:v>математика</c:v>
                </c:pt>
                <c:pt idx="9">
                  <c:v>українська мова і література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123</c:v>
                </c:pt>
                <c:pt idx="2">
                  <c:v>145.80000000000001</c:v>
                </c:pt>
                <c:pt idx="3">
                  <c:v>154</c:v>
                </c:pt>
                <c:pt idx="4">
                  <c:v>162</c:v>
                </c:pt>
                <c:pt idx="5">
                  <c:v>136.52000000000001</c:v>
                </c:pt>
                <c:pt idx="6">
                  <c:v>162.81</c:v>
                </c:pt>
                <c:pt idx="7">
                  <c:v>146</c:v>
                </c:pt>
                <c:pt idx="8">
                  <c:v>164.76</c:v>
                </c:pt>
                <c:pt idx="9">
                  <c:v>164.24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3"/>
              <c:layout>
                <c:manualLayout>
                  <c:x val="5.0400036827743341E-2"/>
                  <c:y val="1.7081785436634647E-2"/>
                </c:manualLayout>
              </c:layout>
              <c:showVal val="1"/>
            </c:dLbl>
            <c:dLbl>
              <c:idx val="4"/>
              <c:layout>
                <c:manualLayout>
                  <c:x val="7.9200057872168383E-2"/>
                  <c:y val="-5.6939284788782157E-3"/>
                </c:manualLayout>
              </c:layout>
              <c:showVal val="1"/>
            </c:dLbl>
            <c:dLbl>
              <c:idx val="6"/>
              <c:layout>
                <c:manualLayout>
                  <c:x val="4.8960035775522208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4.1759917128506373E-2"/>
                  <c:y val="-2.846964239439107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німецька мова</c:v>
                </c:pt>
                <c:pt idx="1">
                  <c:v>французька мова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історія України</c:v>
                </c:pt>
                <c:pt idx="6">
                  <c:v>англійська мова</c:v>
                </c:pt>
                <c:pt idx="7">
                  <c:v>фізика</c:v>
                </c:pt>
                <c:pt idx="8">
                  <c:v>математика</c:v>
                </c:pt>
                <c:pt idx="9">
                  <c:v>українська мова і література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2">
                  <c:v>150.1</c:v>
                </c:pt>
                <c:pt idx="3">
                  <c:v>150.4</c:v>
                </c:pt>
                <c:pt idx="4">
                  <c:v>155.5</c:v>
                </c:pt>
                <c:pt idx="5">
                  <c:v>139.19999999999999</c:v>
                </c:pt>
                <c:pt idx="6">
                  <c:v>161.4</c:v>
                </c:pt>
                <c:pt idx="7">
                  <c:v>172.1</c:v>
                </c:pt>
                <c:pt idx="8">
                  <c:v>185.3</c:v>
                </c:pt>
                <c:pt idx="9">
                  <c:v>167.5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3"/>
              <c:layout>
                <c:manualLayout>
                  <c:x val="2.8798887185329646E-3"/>
                  <c:y val="-1.1387856957756431E-2"/>
                </c:manualLayout>
              </c:layout>
              <c:showVal val="1"/>
            </c:dLbl>
            <c:dLbl>
              <c:idx val="4"/>
              <c:layout>
                <c:manualLayout>
                  <c:x val="2.8800021044424824E-3"/>
                  <c:y val="-1.7081785436634647E-2"/>
                </c:manualLayout>
              </c:layout>
              <c:showVal val="1"/>
            </c:dLbl>
            <c:dLbl>
              <c:idx val="7"/>
              <c:layout>
                <c:manualLayout>
                  <c:x val="1.4400010522212412E-3"/>
                  <c:y val="-2.8469642394391079E-3"/>
                </c:manualLayout>
              </c:layout>
              <c:showVal val="1"/>
            </c:dLbl>
            <c:dLbl>
              <c:idx val="8"/>
              <c:layout>
                <c:manualLayout>
                  <c:x val="-1.4400010522212412E-3"/>
                  <c:y val="-2.8469642394391089E-2"/>
                </c:manualLayout>
              </c:layout>
              <c:showVal val="1"/>
            </c:dLbl>
            <c:dLbl>
              <c:idx val="9"/>
              <c:layout>
                <c:manualLayout>
                  <c:x val="-1.4400010522212412E-3"/>
                  <c:y val="-2.2775713915512866E-2"/>
                </c:manualLayout>
              </c:layout>
              <c:showVal val="1"/>
            </c:dLbl>
            <c:spPr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13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німецька мова</c:v>
                </c:pt>
                <c:pt idx="1">
                  <c:v>французька мова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історія України</c:v>
                </c:pt>
                <c:pt idx="6">
                  <c:v>англійська мова</c:v>
                </c:pt>
                <c:pt idx="7">
                  <c:v>фізика</c:v>
                </c:pt>
                <c:pt idx="8">
                  <c:v>математика</c:v>
                </c:pt>
                <c:pt idx="9">
                  <c:v>українська мова і література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185</c:v>
                </c:pt>
                <c:pt idx="2">
                  <c:v>164</c:v>
                </c:pt>
                <c:pt idx="3">
                  <c:v>171.2</c:v>
                </c:pt>
                <c:pt idx="4">
                  <c:v>165</c:v>
                </c:pt>
                <c:pt idx="5">
                  <c:v>161.30000000000001</c:v>
                </c:pt>
                <c:pt idx="6">
                  <c:v>161.6</c:v>
                </c:pt>
                <c:pt idx="7">
                  <c:v>179.7</c:v>
                </c:pt>
                <c:pt idx="8">
                  <c:v>179</c:v>
                </c:pt>
                <c:pt idx="9">
                  <c:v>164.2</c:v>
                </c:pt>
              </c:numCache>
            </c:numRef>
          </c:val>
        </c:ser>
        <c:shape val="box"/>
        <c:axId val="93661056"/>
        <c:axId val="86595456"/>
        <c:axId val="0"/>
      </c:bar3DChart>
      <c:catAx>
        <c:axId val="936610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595456"/>
        <c:crosses val="autoZero"/>
        <c:auto val="1"/>
        <c:lblAlgn val="ctr"/>
        <c:lblOffset val="100"/>
      </c:catAx>
      <c:valAx>
        <c:axId val="865954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66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096419522423079"/>
          <c:y val="0"/>
          <c:w val="6.9035804775769163E-2"/>
          <c:h val="0.21815726540790498"/>
        </c:manualLayout>
      </c:layout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88"/>
          <c:y val="0"/>
          <c:w val="0.69091907737031266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1.4571847007998223E-3"/>
                  <c:y val="-7.5225757007591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5,88</a:t>
                    </a:r>
                    <a:r>
                      <a:rPr lang="uk-UA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44,44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7,69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5.88</c:v>
                </c:pt>
                <c:pt idx="2">
                  <c:v>44.44</c:v>
                </c:pt>
                <c:pt idx="3">
                  <c:v>7.6899999999999995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7.811905535403719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5,26</a:t>
                    </a:r>
                    <a:r>
                      <a:rPr lang="uk-UA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5,88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16,67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31146623071983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12,82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27,78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5.26</c:v>
                </c:pt>
                <c:pt idx="1">
                  <c:v>5.88</c:v>
                </c:pt>
                <c:pt idx="2">
                  <c:v>16.670000000000005</c:v>
                </c:pt>
                <c:pt idx="3">
                  <c:v>12.82</c:v>
                </c:pt>
                <c:pt idx="4">
                  <c:v>27.779999999999987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10,53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23,53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33,33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20,51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10.53</c:v>
                </c:pt>
                <c:pt idx="1">
                  <c:v>23.53</c:v>
                </c:pt>
                <c:pt idx="2">
                  <c:v>33.33</c:v>
                </c:pt>
                <c:pt idx="3">
                  <c:v>20.51</c:v>
                </c:pt>
                <c:pt idx="4">
                  <c:v>22.22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18,42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47,06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9143694015997513E-3"/>
                  <c:y val="-8.39056520469288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5,56</a:t>
                    </a:r>
                    <a:r>
                      <a:rPr lang="uk-UA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35,9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33,33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18.420000000000002</c:v>
                </c:pt>
                <c:pt idx="1">
                  <c:v>47.06</c:v>
                </c:pt>
                <c:pt idx="2">
                  <c:v>5.56</c:v>
                </c:pt>
                <c:pt idx="3">
                  <c:v>35.9</c:v>
                </c:pt>
                <c:pt idx="4">
                  <c:v>33.33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31,58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17,65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17,95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31.58</c:v>
                </c:pt>
                <c:pt idx="1">
                  <c:v>17.649999999999999</c:v>
                </c:pt>
                <c:pt idx="2">
                  <c:v>0</c:v>
                </c:pt>
                <c:pt idx="3">
                  <c:v>17.95</c:v>
                </c:pt>
                <c:pt idx="4">
                  <c:v>11.11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34,21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1.4571847007998223E-3"/>
                  <c:y val="-7.811905535403719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5,13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34.21</c:v>
                </c:pt>
                <c:pt idx="1">
                  <c:v>0</c:v>
                </c:pt>
                <c:pt idx="2">
                  <c:v>0</c:v>
                </c:pt>
                <c:pt idx="3">
                  <c:v>5.13</c:v>
                </c:pt>
              </c:numCache>
            </c:numRef>
          </c:val>
        </c:ser>
        <c:dLbls>
          <c:showVal val="1"/>
        </c:dLbls>
        <c:shape val="box"/>
        <c:axId val="120252288"/>
        <c:axId val="120253824"/>
        <c:axId val="0"/>
      </c:bar3DChart>
      <c:catAx>
        <c:axId val="1202522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253824"/>
        <c:crosses val="autoZero"/>
        <c:auto val="1"/>
        <c:lblAlgn val="ctr"/>
        <c:lblOffset val="100"/>
      </c:catAx>
      <c:valAx>
        <c:axId val="120253824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202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645"/>
          <c:y val="1.5842517087546794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688902731506109"/>
          <c:y val="2.3560745403293552E-2"/>
          <c:w val="0.76162766349552846"/>
          <c:h val="0.95287850919341421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0"/>
              <c:layout>
                <c:manualLayout>
                  <c:x val="1.60513688226212E-2"/>
                  <c:y val="-7.71081102474108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4.3500000000000004E-2</c:v>
                </c:pt>
                <c:pt idx="1">
                  <c:v>0.29170000000000001</c:v>
                </c:pt>
                <c:pt idx="2">
                  <c:v>9.0900000000000064E-2</c:v>
                </c:pt>
                <c:pt idx="3">
                  <c:v>2.3299999999999998E-2</c:v>
                </c:pt>
                <c:pt idx="4">
                  <c:v>9.5200000000000021E-2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layout>
                <c:manualLayout>
                  <c:x val="6.0972943307020929E-3"/>
                  <c:y val="-2.2486989028148416E-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8,7%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740595574717482E-2"/>
                  <c:y val="2.141885945753959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8.7000000000000022E-2</c:v>
                </c:pt>
                <c:pt idx="1">
                  <c:v>0.20830000000000001</c:v>
                </c:pt>
                <c:pt idx="2">
                  <c:v>0.36360000000000031</c:v>
                </c:pt>
                <c:pt idx="3">
                  <c:v>0.16280000000000003</c:v>
                </c:pt>
                <c:pt idx="4">
                  <c:v>0.19050000000000003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38,1%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0.34780000000000066</c:v>
                </c:pt>
                <c:pt idx="1">
                  <c:v>0.33330000000000104</c:v>
                </c:pt>
                <c:pt idx="2">
                  <c:v>0.2727</c:v>
                </c:pt>
                <c:pt idx="3">
                  <c:v>0.34880000000000067</c:v>
                </c:pt>
                <c:pt idx="4">
                  <c:v>0.38100000000000067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1"/>
              <c:layout>
                <c:manualLayout>
                  <c:x val="1.4692275495667673E-3"/>
                  <c:y val="-5.997279973807166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0.00%</c:formatCode>
                <c:ptCount val="5"/>
                <c:pt idx="0">
                  <c:v>0.26090000000000002</c:v>
                </c:pt>
                <c:pt idx="1">
                  <c:v>4.1700000000000022E-2</c:v>
                </c:pt>
                <c:pt idx="2">
                  <c:v>9.0900000000000064E-2</c:v>
                </c:pt>
                <c:pt idx="3">
                  <c:v>0.2326</c:v>
                </c:pt>
                <c:pt idx="4">
                  <c:v>0.14290000000000033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>
                <c:manualLayout>
                  <c:x val="1.777765334975784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3299413072515813E-3"/>
                  <c:y val="2.8558476065748337E-3"/>
                </c:manualLayout>
              </c:layout>
              <c:showVal val="1"/>
            </c:dLbl>
            <c:dLbl>
              <c:idx val="2"/>
              <c:layout>
                <c:manualLayout>
                  <c:x val="3.9183257562068035E-4"/>
                  <c:y val="4.2837714098622687E-3"/>
                </c:manualLayout>
              </c:layout>
              <c:showVal val="1"/>
            </c:dLbl>
            <c:dLbl>
              <c:idx val="3"/>
              <c:layout>
                <c:manualLayout>
                  <c:x val="3.1343135433395605E-3"/>
                  <c:y val="4.9977333115059624E-3"/>
                </c:manualLayout>
              </c:layout>
              <c:showVal val="1"/>
            </c:dLbl>
            <c:dLbl>
              <c:idx val="4"/>
              <c:layout>
                <c:manualLayout>
                  <c:x val="2.07405955747174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0.00%</c:formatCode>
                <c:ptCount val="5"/>
                <c:pt idx="0">
                  <c:v>0.21740000000000045</c:v>
                </c:pt>
                <c:pt idx="1">
                  <c:v>8.3300000000000068E-2</c:v>
                </c:pt>
                <c:pt idx="2">
                  <c:v>0.18180000000000004</c:v>
                </c:pt>
                <c:pt idx="3">
                  <c:v>0.16280000000000003</c:v>
                </c:pt>
                <c:pt idx="4">
                  <c:v>0.14290000000000033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>
                <c:manualLayout>
                  <c:x val="3.5261461189602342E-2"/>
                  <c:y val="-7.710789404714257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379223364003555E-2"/>
                  <c:y val="-8.139166593865054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4692275495667675E-2"/>
                  <c:y val="-8.5675437830158213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79223364003555E-2"/>
                  <c:y val="-8.781732377591226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3.5261461189602342E-2"/>
                  <c:y val="-8.139166593865054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Гімназія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0.00%</c:formatCode>
                <c:ptCount val="5"/>
                <c:pt idx="0">
                  <c:v>4.3500000000000004E-2</c:v>
                </c:pt>
                <c:pt idx="1">
                  <c:v>4.1700000000000022E-2</c:v>
                </c:pt>
                <c:pt idx="2">
                  <c:v>0</c:v>
                </c:pt>
                <c:pt idx="3">
                  <c:v>6.9800000000000112E-2</c:v>
                </c:pt>
                <c:pt idx="4">
                  <c:v>4.760000000000001E-2</c:v>
                </c:pt>
              </c:numCache>
            </c:numRef>
          </c:val>
        </c:ser>
        <c:shape val="box"/>
        <c:axId val="120429952"/>
        <c:axId val="120452224"/>
        <c:axId val="0"/>
      </c:bar3DChart>
      <c:catAx>
        <c:axId val="12042995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452224"/>
        <c:crosses val="autoZero"/>
        <c:auto val="1"/>
        <c:lblAlgn val="ctr"/>
        <c:lblOffset val="100"/>
      </c:catAx>
      <c:valAx>
        <c:axId val="120452224"/>
        <c:scaling>
          <c:orientation val="minMax"/>
        </c:scaling>
        <c:delete val="1"/>
        <c:axPos val="b"/>
        <c:majorGridlines/>
        <c:numFmt formatCode="0.00%" sourceLinked="1"/>
        <c:tickLblPos val="nextTo"/>
        <c:crossAx val="1204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55433261321964"/>
          <c:y val="2.1452589944871586E-4"/>
          <c:w val="0.1709762080000482"/>
          <c:h val="0.48495193181225443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91"/>
          <c:y val="0"/>
          <c:w val="0.80603666873349766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0"/>
              <c:layout>
                <c:manualLayout>
                  <c:x val="3.6429617519995662E-2"/>
                  <c:y val="-8.390565204692884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5,56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5.56</c:v>
                </c:pt>
                <c:pt idx="1">
                  <c:v>11.11</c:v>
                </c:pt>
                <c:pt idx="2">
                  <c:v>50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16,67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8943401110397728E-2"/>
                  <c:y val="-9.25855470862665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29,41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16.670000000000005</c:v>
                </c:pt>
                <c:pt idx="1">
                  <c:v>11.11</c:v>
                </c:pt>
                <c:pt idx="2">
                  <c:v>50</c:v>
                </c:pt>
                <c:pt idx="3">
                  <c:v>29.41</c:v>
                </c:pt>
                <c:pt idx="4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>
                <c:manualLayout>
                  <c:x val="2.7686509315196631E-2"/>
                  <c:y val="-8.101235370048302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5,56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33,33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35,29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5.56</c:v>
                </c:pt>
                <c:pt idx="1">
                  <c:v>33.33</c:v>
                </c:pt>
                <c:pt idx="3">
                  <c:v>35.290000000000013</c:v>
                </c:pt>
                <c:pt idx="4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33,33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17,65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22.22</c:v>
                </c:pt>
                <c:pt idx="1">
                  <c:v>33.33</c:v>
                </c:pt>
                <c:pt idx="3">
                  <c:v>17.649999999999999</c:v>
                </c:pt>
                <c:pt idx="4">
                  <c:v>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27,78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31146623071983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11,76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27.779999999999987</c:v>
                </c:pt>
                <c:pt idx="1">
                  <c:v>11.11</c:v>
                </c:pt>
                <c:pt idx="3">
                  <c:v>11.76</c:v>
                </c:pt>
                <c:pt idx="4">
                  <c:v>10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3"/>
              <c:layout>
                <c:manualLayout>
                  <c:x val="1.4571847007998219E-2"/>
                  <c:y val="-7.811905535403719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5,88</a:t>
                    </a:r>
                    <a:r>
                      <a:rPr lang="uk-UA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22.22</c:v>
                </c:pt>
                <c:pt idx="1">
                  <c:v>0</c:v>
                </c:pt>
                <c:pt idx="3">
                  <c:v>5.88</c:v>
                </c:pt>
              </c:numCache>
            </c:numRef>
          </c:val>
        </c:ser>
        <c:dLbls>
          <c:showVal val="1"/>
        </c:dLbls>
        <c:shape val="box"/>
        <c:axId val="103314560"/>
        <c:axId val="103316096"/>
        <c:axId val="0"/>
      </c:bar3DChart>
      <c:catAx>
        <c:axId val="10331456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316096"/>
        <c:crosses val="autoZero"/>
        <c:auto val="1"/>
        <c:lblAlgn val="ctr"/>
        <c:lblOffset val="100"/>
      </c:catAx>
      <c:valAx>
        <c:axId val="103316096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331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668"/>
          <c:y val="1.5842517087546798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91"/>
          <c:y val="0"/>
          <c:w val="0.69091907737031266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1">
                  <c:v>0.33330000000000087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0</c:v>
                </c:pt>
                <c:pt idx="2" formatCode="0%">
                  <c:v>0.75000000000000111</c:v>
                </c:pt>
                <c:pt idx="3" formatCode="0.00%">
                  <c:v>0.33330000000000087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1">
                  <c:v>0.33330000000000087</c:v>
                </c:pt>
                <c:pt idx="2" formatCode="0%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0.00%</c:formatCode>
                <c:ptCount val="5"/>
                <c:pt idx="0" formatCode="0%">
                  <c:v>0.5</c:v>
                </c:pt>
                <c:pt idx="1">
                  <c:v>0.33330000000000087</c:v>
                </c:pt>
                <c:pt idx="3">
                  <c:v>0.33330000000000087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 formatCode="0%">
                  <c:v>0.5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1">
                  <c:v>0</c:v>
                </c:pt>
                <c:pt idx="3" formatCode="0.00%">
                  <c:v>0.33330000000000087</c:v>
                </c:pt>
              </c:numCache>
            </c:numRef>
          </c:val>
        </c:ser>
        <c:dLbls>
          <c:showVal val="1"/>
        </c:dLbls>
        <c:shape val="box"/>
        <c:axId val="101992704"/>
        <c:axId val="102035456"/>
        <c:axId val="0"/>
      </c:bar3DChart>
      <c:catAx>
        <c:axId val="10199270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035456"/>
        <c:crosses val="autoZero"/>
        <c:auto val="1"/>
        <c:lblAlgn val="ctr"/>
        <c:lblOffset val="100"/>
      </c:catAx>
      <c:valAx>
        <c:axId val="102035456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199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69"/>
          <c:y val="1.5842517087546802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91"/>
          <c:y val="0"/>
          <c:w val="0.69966218557511051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0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0.25</c:v>
                </c:pt>
                <c:pt idx="2" formatCode="0.0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0.25</c:v>
                </c:pt>
                <c:pt idx="2" formatCode="General">
                  <c:v>0</c:v>
                </c:pt>
                <c:pt idx="3">
                  <c:v>9.0900000000000022E-2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 formatCode="0.00%">
                  <c:v>0.3750000000000005</c:v>
                </c:pt>
                <c:pt idx="1">
                  <c:v>0.25</c:v>
                </c:pt>
                <c:pt idx="2" formatCode="0.00%">
                  <c:v>0.42860000000000031</c:v>
                </c:pt>
                <c:pt idx="3">
                  <c:v>0.45450000000000002</c:v>
                </c:pt>
                <c:pt idx="4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0.00%</c:formatCode>
                <c:ptCount val="5"/>
                <c:pt idx="0" formatCode="0%">
                  <c:v>0.125</c:v>
                </c:pt>
                <c:pt idx="1">
                  <c:v>0.125</c:v>
                </c:pt>
                <c:pt idx="2">
                  <c:v>0.28570000000000001</c:v>
                </c:pt>
                <c:pt idx="3">
                  <c:v>0.18180000000000004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0.00%</c:formatCode>
                <c:ptCount val="5"/>
                <c:pt idx="0" formatCode="0%">
                  <c:v>0.25</c:v>
                </c:pt>
                <c:pt idx="1">
                  <c:v>0.125</c:v>
                </c:pt>
                <c:pt idx="2">
                  <c:v>0.28570000000000001</c:v>
                </c:pt>
                <c:pt idx="3">
                  <c:v>0.18180000000000004</c:v>
                </c:pt>
                <c:pt idx="4" formatCode="0%">
                  <c:v>0.25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 formatCode="0%">
                  <c:v>0.25</c:v>
                </c:pt>
                <c:pt idx="3" formatCode="0.00%">
                  <c:v>9.0900000000000022E-2</c:v>
                </c:pt>
              </c:numCache>
            </c:numRef>
          </c:val>
        </c:ser>
        <c:dLbls>
          <c:showVal val="1"/>
        </c:dLbls>
        <c:shape val="box"/>
        <c:axId val="102550528"/>
        <c:axId val="102896384"/>
        <c:axId val="0"/>
      </c:bar3DChart>
      <c:catAx>
        <c:axId val="10255052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896384"/>
        <c:crosses val="autoZero"/>
        <c:auto val="1"/>
        <c:lblAlgn val="ctr"/>
        <c:lblOffset val="100"/>
      </c:catAx>
      <c:valAx>
        <c:axId val="102896384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255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712"/>
          <c:y val="1.5842517087546804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448101047383091"/>
          <c:y val="0"/>
          <c:w val="0.69966218557511051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0.1</c:v>
                </c:pt>
                <c:pt idx="2" formatCode="0.00%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1">
                  <c:v>0.16669999999999999</c:v>
                </c:pt>
                <c:pt idx="2" formatCode="0.00%">
                  <c:v>0.125</c:v>
                </c:pt>
                <c:pt idx="3">
                  <c:v>6.25E-2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 formatCode="0.00%">
                  <c:v>0.1</c:v>
                </c:pt>
                <c:pt idx="1">
                  <c:v>0.33330000000000087</c:v>
                </c:pt>
                <c:pt idx="2" formatCode="0.00%">
                  <c:v>0.25</c:v>
                </c:pt>
                <c:pt idx="3">
                  <c:v>0.5</c:v>
                </c:pt>
                <c:pt idx="4">
                  <c:v>0.66670000000000162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0.00%</c:formatCode>
                <c:ptCount val="5"/>
                <c:pt idx="0" formatCode="0%">
                  <c:v>0.30000000000000032</c:v>
                </c:pt>
                <c:pt idx="1">
                  <c:v>0.5</c:v>
                </c:pt>
                <c:pt idx="2">
                  <c:v>0.25</c:v>
                </c:pt>
                <c:pt idx="3">
                  <c:v>0.3125000000000005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 formatCode="0%">
                  <c:v>0.2</c:v>
                </c:pt>
                <c:pt idx="2" formatCode="0.00%">
                  <c:v>0.125</c:v>
                </c:pt>
                <c:pt idx="3" formatCode="0.00%">
                  <c:v>0.125</c:v>
                </c:pt>
                <c:pt idx="4" formatCode="0%">
                  <c:v>0.33330000000000087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 formatCode="0%">
                  <c:v>0.30000000000000032</c:v>
                </c:pt>
              </c:numCache>
            </c:numRef>
          </c:val>
        </c:ser>
        <c:dLbls>
          <c:showVal val="1"/>
        </c:dLbls>
        <c:shape val="box"/>
        <c:axId val="103227392"/>
        <c:axId val="103228928"/>
        <c:axId val="0"/>
      </c:bar3DChart>
      <c:catAx>
        <c:axId val="10322739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228928"/>
        <c:crosses val="autoZero"/>
        <c:auto val="1"/>
        <c:lblAlgn val="ctr"/>
        <c:lblOffset val="100"/>
      </c:catAx>
      <c:valAx>
        <c:axId val="103228928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0322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734"/>
          <c:y val="1.5842517087546807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302382577303072"/>
          <c:y val="0"/>
          <c:w val="0.82352288514309568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57,14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18,75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_-* #,##0.00_р_._-;\-* #,##0.00_р_._-;_-* "-"??_р_._-;_-@_-</c:formatCode>
                <c:ptCount val="5"/>
                <c:pt idx="1">
                  <c:v>22.22</c:v>
                </c:pt>
                <c:pt idx="2">
                  <c:v>57.14</c:v>
                </c:pt>
                <c:pt idx="3">
                  <c:v>10</c:v>
                </c:pt>
                <c:pt idx="4">
                  <c:v>18.75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Lbl>
              <c:idx val="0"/>
              <c:layout>
                <c:manualLayout>
                  <c:x val="2.3314955212797157E-2"/>
                  <c:y val="-8.101235370048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7,41</a:t>
                    </a:r>
                    <a:r>
                      <a:rPr lang="uk-UA" dirty="0" smtClean="0"/>
                      <a:t>%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_-* #,##0.00_р_._-;\-* #,##0.00_р_._-;_-* "-"??_р_._-;_-@_-</c:formatCode>
                <c:ptCount val="5"/>
                <c:pt idx="0">
                  <c:v>7.41</c:v>
                </c:pt>
                <c:pt idx="1">
                  <c:v>11.11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1"/>
              <c:layout>
                <c:manualLayout>
                  <c:x val="1.6029031708798061E-2"/>
                  <c:y val="-7.5225757007591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20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12,5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_-* #,##0.00_р_._-;\-* #,##0.00_р_._-;_-* "-"??_р_._-;_-@_-</c:formatCode>
                <c:ptCount val="5"/>
                <c:pt idx="0">
                  <c:v>11.11</c:v>
                </c:pt>
                <c:pt idx="1">
                  <c:v>11.11</c:v>
                </c:pt>
                <c:pt idx="3">
                  <c:v>20</c:v>
                </c:pt>
                <c:pt idx="4">
                  <c:v>12.5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Lbl>
              <c:idx val="0"/>
              <c:layout>
                <c:manualLayout>
                  <c:x val="2.6229324614396806E-2"/>
                  <c:y val="-8.10123537004830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7,41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42,86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35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12,5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_-* #,##0.00_р_._-;\-* #,##0.00_р_._-;_-* "-"??_р_._-;_-@_-</c:formatCode>
                <c:ptCount val="5"/>
                <c:pt idx="0">
                  <c:v>7.41</c:v>
                </c:pt>
                <c:pt idx="1">
                  <c:v>22.22</c:v>
                </c:pt>
                <c:pt idx="2">
                  <c:v>42.86</c:v>
                </c:pt>
                <c:pt idx="3">
                  <c:v>35</c:v>
                </c:pt>
                <c:pt idx="4" formatCode="General">
                  <c:v>12.5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48,15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22,22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uk-UA" sz="1600" b="1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12,5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_-* #,##0.00_р_._-;\-* #,##0.00_р_._-;_-* "-"??_р_._-;_-@_-</c:formatCode>
                <c:ptCount val="5"/>
                <c:pt idx="0">
                  <c:v>48.15</c:v>
                </c:pt>
                <c:pt idx="1">
                  <c:v>22.22</c:v>
                </c:pt>
                <c:pt idx="3">
                  <c:v>5</c:v>
                </c:pt>
                <c:pt idx="4">
                  <c:v>12.5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25,93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11,11</a:t>
                    </a:r>
                    <a:r>
                      <a:rPr lang="uk-UA" smtClean="0"/>
                      <a:t>%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2.3314955212797226E-2"/>
                  <c:y val="-9.25855470862665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uk-UA" sz="16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18,75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_-* #,##0.00_р_._-;\-* #,##0.00_р_._-;_-* "-"??_р_._-;_-@_-</c:formatCode>
                <c:ptCount val="5"/>
                <c:pt idx="0">
                  <c:v>25.93</c:v>
                </c:pt>
                <c:pt idx="1">
                  <c:v>11.11</c:v>
                </c:pt>
                <c:pt idx="3">
                  <c:v>5</c:v>
                </c:pt>
                <c:pt idx="4" formatCode="General">
                  <c:v>18.75</c:v>
                </c:pt>
              </c:numCache>
            </c:numRef>
          </c:val>
        </c:ser>
        <c:dLbls>
          <c:showVal val="1"/>
        </c:dLbls>
        <c:shape val="box"/>
        <c:axId val="103577088"/>
        <c:axId val="103578624"/>
        <c:axId val="0"/>
      </c:bar3DChart>
      <c:catAx>
        <c:axId val="1035770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578624"/>
        <c:crosses val="autoZero"/>
        <c:auto val="1"/>
        <c:lblAlgn val="ctr"/>
        <c:lblOffset val="100"/>
      </c:catAx>
      <c:valAx>
        <c:axId val="103578624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357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756"/>
          <c:y val="1.5842517087546809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4302382577303072"/>
          <c:y val="0"/>
          <c:w val="0.70111937027591043"/>
          <c:h val="0.992258034826199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подолали поріг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100-120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120-140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r>
                      <a:rPr lang="uk-UA" sz="1600" b="1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 formatCode="_-* #,##0.00_р_._-;\-* #,##0.00_р_._-;_-* &quot;-&quot;??_р_._-;_-@_-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140-160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160-180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180-200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r>
                      <a:rPr lang="uk-UA" sz="1600" b="1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Гімназія </c:v>
                </c:pt>
                <c:pt idx="1">
                  <c:v>ЮЗШ №1</c:v>
                </c:pt>
                <c:pt idx="2">
                  <c:v>ЮЗШ №2</c:v>
                </c:pt>
                <c:pt idx="3">
                  <c:v>ЮЗШ №3</c:v>
                </c:pt>
                <c:pt idx="4">
                  <c:v>ЮЗШ №4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3" formatCode="_-* #,##0.00_р_._-;\-* #,##0.00_р_._-;_-* &quot;-&quot;??_р_._-;_-@_-">
                  <c:v>100</c:v>
                </c:pt>
              </c:numCache>
            </c:numRef>
          </c:val>
        </c:ser>
        <c:dLbls>
          <c:showVal val="1"/>
        </c:dLbls>
        <c:shape val="box"/>
        <c:axId val="106910464"/>
        <c:axId val="106912000"/>
        <c:axId val="0"/>
      </c:bar3DChart>
      <c:catAx>
        <c:axId val="10691046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912000"/>
        <c:crosses val="autoZero"/>
        <c:auto val="1"/>
        <c:lblAlgn val="ctr"/>
        <c:lblOffset val="100"/>
      </c:catAx>
      <c:valAx>
        <c:axId val="106912000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6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410172939179"/>
          <c:y val="1.5842517087546811E-3"/>
          <c:w val="0.16505898270608621"/>
          <c:h val="0.53679705949760492"/>
        </c:manualLayout>
      </c:layout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62E0-94C1-476E-B79F-109BCE2E0459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10D0D-EDBA-4557-84A4-23AD99B0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34"/>
            <a:ext cx="7844023" cy="4536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Регіональні дані ЗНО-2016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шкалою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100-200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балів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Южноукраїнська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гімназія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№1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Южноукраїнської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ради </a:t>
            </a:r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Миколаївської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Географія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Англійська мова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Французька мова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Зведена таблиця результатів участі випускників Южноукраїнської гімназії №1 </a:t>
            </a:r>
            <a:endParaRPr kumimoji="0" lang="en-US" sz="1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зовнішньому незалежному оцінюванні 2016 року</a:t>
            </a:r>
            <a:r>
              <a:rPr kumimoji="0" lang="en-US" sz="1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% )</a:t>
            </a:r>
            <a:endParaRPr kumimoji="0" lang="uk-UA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642924"/>
            <a:ext cx="8786874" cy="42148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44" y="3357568"/>
            <a:ext cx="8786874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0"/>
            <a:ext cx="3965829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ZNO-2016 rating</a:t>
            </a:r>
            <a:endParaRPr lang="ru-RU" sz="3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0"/>
            <a:ext cx="218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ZNO-2016 rating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428610"/>
          <a:ext cx="614366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83"/>
                <a:gridCol w="1377898"/>
                <a:gridCol w="1438468"/>
                <a:gridCol w="1919117"/>
              </a:tblGrid>
              <a:tr h="425508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(9969)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Math., Phys., Eng.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Ukr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164,24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Math.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Phys.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146,00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Eng.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162,81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Hist.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1790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136,52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Chem.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162,00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Bio. Rank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154,00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Avg.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Score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157,08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Geo.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145,80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Fr.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 зовнішнього незалежного оцінювання випускників 201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року 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Южноукраїнської гімназії №1 Южноукраїнської міської ради Миколаївської області 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порівнянні з результатами ЗНО-2014 та ЗНО-2015</a:t>
            </a:r>
            <a:endParaRPr kumimoji="0" lang="uk-UA" sz="13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682608"/>
          <a:ext cx="8819438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785800"/>
          <a:ext cx="5866448" cy="3928488"/>
        </p:xfrm>
        <a:graphic>
          <a:graphicData uri="http://schemas.openxmlformats.org/drawingml/2006/table">
            <a:tbl>
              <a:tblPr/>
              <a:tblGrid>
                <a:gridCol w="3279501"/>
                <a:gridCol w="2586947"/>
              </a:tblGrid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українська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література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іспанська мова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 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німецька мова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 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французька мова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 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англійська мова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 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 травня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 України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 червня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російська мова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 червня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 червня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червня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 червня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374"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хімія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65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16 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червня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214296"/>
            <a:ext cx="56829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Графік ЗНО-2017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714362"/>
          <a:ext cx="8858312" cy="4400208"/>
        </p:xfrm>
        <a:graphic>
          <a:graphicData uri="http://schemas.openxmlformats.org/drawingml/2006/table">
            <a:tbl>
              <a:tblPr/>
              <a:tblGrid>
                <a:gridCol w="2539116"/>
                <a:gridCol w="891549"/>
                <a:gridCol w="810345"/>
                <a:gridCol w="810916"/>
                <a:gridCol w="891549"/>
                <a:gridCol w="891549"/>
                <a:gridCol w="969326"/>
                <a:gridCol w="1053962"/>
              </a:tblGrid>
              <a:tr h="31567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Усього 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учасників, які отримали відповідний результат за шкалою 100-200 балів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 предмету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Взяли участь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подолали</a:t>
                      </a:r>
                      <a:b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поріг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[100;120)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[120;140)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[140;160)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[160;180)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[180;200]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і література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14.81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27.78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 України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8.70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34.78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21.74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18.42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31.58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16.67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27.78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Хімія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Англійська мова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48.15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25.93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Французька мова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03" marR="17703" marT="17703" marB="17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Регіональні</a:t>
            </a:r>
            <a:r>
              <a:rPr kumimoji="0" lang="ru-RU" sz="2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дані</a:t>
            </a:r>
            <a:r>
              <a:rPr kumimoji="0" lang="en-US" sz="2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ЗНО-2016</a:t>
            </a:r>
            <a:endParaRPr kumimoji="0" lang="en-US" sz="2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Южноукраїнська </a:t>
            </a:r>
            <a:r>
              <a:rPr kumimoji="0" lang="ru-RU" sz="14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гімназія</a:t>
            </a: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 Южноукраїнської </a:t>
            </a:r>
            <a:r>
              <a:rPr kumimoji="0" lang="ru-RU" sz="14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міської</a:t>
            </a: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ради </a:t>
            </a:r>
            <a:r>
              <a:rPr kumimoji="0" lang="ru-RU" sz="14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Миколаївської</a:t>
            </a: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області</a:t>
            </a:r>
            <a:endParaRPr kumimoji="0" lang="ru-RU" sz="9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714362"/>
          <a:ext cx="7929619" cy="4359566"/>
        </p:xfrm>
        <a:graphic>
          <a:graphicData uri="http://schemas.openxmlformats.org/drawingml/2006/table">
            <a:tbl>
              <a:tblPr/>
              <a:tblGrid>
                <a:gridCol w="792796"/>
                <a:gridCol w="1585593"/>
                <a:gridCol w="792796"/>
                <a:gridCol w="792796"/>
                <a:gridCol w="792796"/>
                <a:gridCol w="792796"/>
                <a:gridCol w="792796"/>
                <a:gridCol w="793625"/>
                <a:gridCol w="793625"/>
              </a:tblGrid>
              <a:tr h="14387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Усього % учасників, які отримали відповідний результат за шкалою 100-200 балів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Рік 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Назва предмету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Взяли участь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 подолали</a:t>
                      </a:r>
                      <a:b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поріг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[100;120)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[120;140)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[140;160)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[160;180)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[180;200]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</a:t>
                      </a: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література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>
                          <a:latin typeface="Times New Roman"/>
                          <a:ea typeface="Times New Roman"/>
                          <a:cs typeface="Times New Roman"/>
                        </a:rPr>
                        <a:t>14.81</a:t>
                      </a:r>
                      <a:endParaRPr lang="ru-RU" sz="1100" b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35.19</a:t>
                      </a:r>
                      <a:endParaRPr lang="ru-RU" sz="11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27.78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8.7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19.6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52.2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19.6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36.4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34.1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27.2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10.53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18.42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31.58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34.21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23.3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73.3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20.8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62.5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Історія України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4.35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8.70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34.78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26.09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21.74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4.35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33.3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35.7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21.4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Фізика 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5.56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16.67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5.56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1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27.78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22.2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55.6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Біологія </a:t>
                      </a:r>
                      <a:endParaRPr lang="ru-RU" sz="14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37.50</a:t>
                      </a:r>
                      <a:endParaRPr lang="ru-RU" sz="11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12.50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25.00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25.00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Хімія 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50.00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50.00</a:t>
                      </a:r>
                      <a:endParaRPr lang="ru-RU" sz="11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33.3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71.4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Географія 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30.00</a:t>
                      </a:r>
                      <a:endParaRPr lang="ru-RU" sz="11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30.00</a:t>
                      </a:r>
                      <a:endParaRPr lang="ru-RU" sz="11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57.1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Англійська мова</a:t>
                      </a:r>
                      <a:endParaRPr lang="ru-RU" sz="14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7.41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11.11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7.41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48.15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25.93</a:t>
                      </a:r>
                      <a:endParaRPr lang="ru-RU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28.6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57.1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ru-RU" sz="10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10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8638" marR="48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Моніторинг результатів участі випускників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Южноукраїнської гімназії №1 Южноукраїнської міської ради Миколаївської області </a:t>
            </a:r>
            <a:endParaRPr lang="ru-RU" sz="7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зовнішньому незалежному оцінюванні 2014, 2015 та 2016 років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Українська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мова і література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Математика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35767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82188"/>
          <a:ext cx="8643998" cy="444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Фізика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Хімія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535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Біологія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6"/>
          <a:ext cx="871543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953</Words>
  <PresentationFormat>Экран (16:9)</PresentationFormat>
  <Paragraphs>562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Історія України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України</dc:title>
  <dc:creator>EL</dc:creator>
  <cp:lastModifiedBy>EL</cp:lastModifiedBy>
  <cp:revision>58</cp:revision>
  <dcterms:created xsi:type="dcterms:W3CDTF">2016-09-01T20:59:34Z</dcterms:created>
  <dcterms:modified xsi:type="dcterms:W3CDTF">2016-09-24T21:28:22Z</dcterms:modified>
</cp:coreProperties>
</file>